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3" r:id="rId1"/>
  </p:sldMasterIdLst>
  <p:sldIdLst>
    <p:sldId id="11088003" r:id="rId2"/>
    <p:sldId id="11088004" r:id="rId3"/>
    <p:sldId id="11088005" r:id="rId4"/>
    <p:sldId id="11088008" r:id="rId5"/>
    <p:sldId id="11088011" r:id="rId6"/>
    <p:sldId id="11088017" r:id="rId7"/>
    <p:sldId id="11088020" r:id="rId8"/>
    <p:sldId id="11088021" r:id="rId9"/>
    <p:sldId id="11088019" r:id="rId10"/>
    <p:sldId id="11088013" r:id="rId11"/>
    <p:sldId id="11088014" r:id="rId12"/>
    <p:sldId id="11088015" r:id="rId13"/>
    <p:sldId id="11088022"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F6886-8F27-4E87-B9D4-9C1805159DD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A45B30F-9241-490F-AC94-1391D505DF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ECE9202-C351-4507-9B95-8D89A34914C8}"/>
              </a:ext>
            </a:extLst>
          </p:cNvPr>
          <p:cNvSpPr>
            <a:spLocks noGrp="1"/>
          </p:cNvSpPr>
          <p:nvPr>
            <p:ph type="dt" sz="half" idx="10"/>
          </p:nvPr>
        </p:nvSpPr>
        <p:spPr/>
        <p:txBody>
          <a:bodyPr/>
          <a:lstStyle/>
          <a:p>
            <a:fld id="{BF433B9C-21FD-453B-8D15-802F27A38975}" type="datetimeFigureOut">
              <a:rPr lang="zh-CN" altLang="en-US" smtClean="0"/>
              <a:t>2020/6/28</a:t>
            </a:fld>
            <a:endParaRPr lang="zh-CN" altLang="en-US"/>
          </a:p>
        </p:txBody>
      </p:sp>
      <p:sp>
        <p:nvSpPr>
          <p:cNvPr id="5" name="页脚占位符 4">
            <a:extLst>
              <a:ext uri="{FF2B5EF4-FFF2-40B4-BE49-F238E27FC236}">
                <a16:creationId xmlns:a16="http://schemas.microsoft.com/office/drawing/2014/main" id="{6C6BBC7C-6929-4526-B25B-A416FE79EFD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F0411E6-D659-4C4C-BD4F-D973DED6E4F1}"/>
              </a:ext>
            </a:extLst>
          </p:cNvPr>
          <p:cNvSpPr>
            <a:spLocks noGrp="1"/>
          </p:cNvSpPr>
          <p:nvPr>
            <p:ph type="sldNum" sz="quarter" idx="12"/>
          </p:nvPr>
        </p:nvSpPr>
        <p:spPr/>
        <p:txBody>
          <a:body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2463547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84937E-B3CE-4339-B4E1-22477597BE5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532B359-A7F0-4FA5-AE69-CB73B97B8832}"/>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888ECE4-541A-4749-85B2-D758C374F377}"/>
              </a:ext>
            </a:extLst>
          </p:cNvPr>
          <p:cNvSpPr>
            <a:spLocks noGrp="1"/>
          </p:cNvSpPr>
          <p:nvPr>
            <p:ph type="dt" sz="half" idx="10"/>
          </p:nvPr>
        </p:nvSpPr>
        <p:spPr/>
        <p:txBody>
          <a:bodyPr/>
          <a:lstStyle/>
          <a:p>
            <a:fld id="{BF433B9C-21FD-453B-8D15-802F27A38975}" type="datetimeFigureOut">
              <a:rPr lang="zh-CN" altLang="en-US" smtClean="0"/>
              <a:t>2020/6/28</a:t>
            </a:fld>
            <a:endParaRPr lang="zh-CN" altLang="en-US"/>
          </a:p>
        </p:txBody>
      </p:sp>
      <p:sp>
        <p:nvSpPr>
          <p:cNvPr id="5" name="页脚占位符 4">
            <a:extLst>
              <a:ext uri="{FF2B5EF4-FFF2-40B4-BE49-F238E27FC236}">
                <a16:creationId xmlns:a16="http://schemas.microsoft.com/office/drawing/2014/main" id="{AC0C1521-B916-4616-BCAB-AB2ABF04209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3CA5AFF-7D01-41EF-9DBF-E3A5CFF0A690}"/>
              </a:ext>
            </a:extLst>
          </p:cNvPr>
          <p:cNvSpPr>
            <a:spLocks noGrp="1"/>
          </p:cNvSpPr>
          <p:nvPr>
            <p:ph type="sldNum" sz="quarter" idx="12"/>
          </p:nvPr>
        </p:nvSpPr>
        <p:spPr/>
        <p:txBody>
          <a:body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615583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4603934-5FB5-4DF5-9F98-7CB4B037D8F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D77F905-77DA-4027-AA63-AC4E644BD657}"/>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E960443-08EA-4924-8698-3A8E346D9154}"/>
              </a:ext>
            </a:extLst>
          </p:cNvPr>
          <p:cNvSpPr>
            <a:spLocks noGrp="1"/>
          </p:cNvSpPr>
          <p:nvPr>
            <p:ph type="dt" sz="half" idx="10"/>
          </p:nvPr>
        </p:nvSpPr>
        <p:spPr/>
        <p:txBody>
          <a:bodyPr/>
          <a:lstStyle/>
          <a:p>
            <a:fld id="{BF433B9C-21FD-453B-8D15-802F27A38975}" type="datetimeFigureOut">
              <a:rPr lang="zh-CN" altLang="en-US" smtClean="0"/>
              <a:t>2020/6/28</a:t>
            </a:fld>
            <a:endParaRPr lang="zh-CN" altLang="en-US"/>
          </a:p>
        </p:txBody>
      </p:sp>
      <p:sp>
        <p:nvSpPr>
          <p:cNvPr id="5" name="页脚占位符 4">
            <a:extLst>
              <a:ext uri="{FF2B5EF4-FFF2-40B4-BE49-F238E27FC236}">
                <a16:creationId xmlns:a16="http://schemas.microsoft.com/office/drawing/2014/main" id="{919176D9-C9B1-4B29-A60F-3AE3E8417F9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C00647D-8EF5-4F58-90E4-37A77CEDD58E}"/>
              </a:ext>
            </a:extLst>
          </p:cNvPr>
          <p:cNvSpPr>
            <a:spLocks noGrp="1"/>
          </p:cNvSpPr>
          <p:nvPr>
            <p:ph type="sldNum" sz="quarter" idx="12"/>
          </p:nvPr>
        </p:nvSpPr>
        <p:spPr/>
        <p:txBody>
          <a:body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20075064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14897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5A20FB-54A4-4859-97E5-730E5AB16BD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786D7E6-DFA0-40C5-86A2-578CAA63701F}"/>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C5C453C-FFEE-41E4-AED6-15F9FA6D07F2}"/>
              </a:ext>
            </a:extLst>
          </p:cNvPr>
          <p:cNvSpPr>
            <a:spLocks noGrp="1"/>
          </p:cNvSpPr>
          <p:nvPr>
            <p:ph type="dt" sz="half" idx="10"/>
          </p:nvPr>
        </p:nvSpPr>
        <p:spPr/>
        <p:txBody>
          <a:bodyPr/>
          <a:lstStyle/>
          <a:p>
            <a:fld id="{BF433B9C-21FD-453B-8D15-802F27A38975}" type="datetimeFigureOut">
              <a:rPr lang="zh-CN" altLang="en-US" smtClean="0"/>
              <a:t>2020/6/28</a:t>
            </a:fld>
            <a:endParaRPr lang="zh-CN" altLang="en-US"/>
          </a:p>
        </p:txBody>
      </p:sp>
      <p:sp>
        <p:nvSpPr>
          <p:cNvPr id="5" name="页脚占位符 4">
            <a:extLst>
              <a:ext uri="{FF2B5EF4-FFF2-40B4-BE49-F238E27FC236}">
                <a16:creationId xmlns:a16="http://schemas.microsoft.com/office/drawing/2014/main" id="{01893F78-8EE5-4B68-9C10-93FD8DE1B7C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9B612A1-53E0-41ED-A0A9-6A6B424CD1CB}"/>
              </a:ext>
            </a:extLst>
          </p:cNvPr>
          <p:cNvSpPr>
            <a:spLocks noGrp="1"/>
          </p:cNvSpPr>
          <p:nvPr>
            <p:ph type="sldNum" sz="quarter" idx="12"/>
          </p:nvPr>
        </p:nvSpPr>
        <p:spPr/>
        <p:txBody>
          <a:body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3779833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40418A-509D-47A4-8891-6735FAEE4FC3}"/>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89F242E-450A-4C63-B86A-A474D4029B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4721AB1E-0DF8-4DB3-9214-F5F8310537C2}"/>
              </a:ext>
            </a:extLst>
          </p:cNvPr>
          <p:cNvSpPr>
            <a:spLocks noGrp="1"/>
          </p:cNvSpPr>
          <p:nvPr>
            <p:ph type="dt" sz="half" idx="10"/>
          </p:nvPr>
        </p:nvSpPr>
        <p:spPr/>
        <p:txBody>
          <a:bodyPr/>
          <a:lstStyle/>
          <a:p>
            <a:fld id="{BF433B9C-21FD-453B-8D15-802F27A38975}" type="datetimeFigureOut">
              <a:rPr lang="zh-CN" altLang="en-US" smtClean="0"/>
              <a:t>2020/6/28</a:t>
            </a:fld>
            <a:endParaRPr lang="zh-CN" altLang="en-US"/>
          </a:p>
        </p:txBody>
      </p:sp>
      <p:sp>
        <p:nvSpPr>
          <p:cNvPr id="5" name="页脚占位符 4">
            <a:extLst>
              <a:ext uri="{FF2B5EF4-FFF2-40B4-BE49-F238E27FC236}">
                <a16:creationId xmlns:a16="http://schemas.microsoft.com/office/drawing/2014/main" id="{0E53435A-42AE-4E40-8E00-05073E25623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B9D9C1D-8EF8-4106-84A5-8F23C70E5E4F}"/>
              </a:ext>
            </a:extLst>
          </p:cNvPr>
          <p:cNvSpPr>
            <a:spLocks noGrp="1"/>
          </p:cNvSpPr>
          <p:nvPr>
            <p:ph type="sldNum" sz="quarter" idx="12"/>
          </p:nvPr>
        </p:nvSpPr>
        <p:spPr/>
        <p:txBody>
          <a:body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2417980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F4C65A-A027-4078-9EC8-405DE5E81FA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54E1C58-985A-4548-8646-6B612FE2A3E3}"/>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D2A090D2-9857-424D-BED3-3D03235978F5}"/>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62DDE1C0-9491-4083-B8C0-92333688DA69}"/>
              </a:ext>
            </a:extLst>
          </p:cNvPr>
          <p:cNvSpPr>
            <a:spLocks noGrp="1"/>
          </p:cNvSpPr>
          <p:nvPr>
            <p:ph type="dt" sz="half" idx="10"/>
          </p:nvPr>
        </p:nvSpPr>
        <p:spPr/>
        <p:txBody>
          <a:bodyPr/>
          <a:lstStyle/>
          <a:p>
            <a:fld id="{BF433B9C-21FD-453B-8D15-802F27A38975}" type="datetimeFigureOut">
              <a:rPr lang="zh-CN" altLang="en-US" smtClean="0"/>
              <a:t>2020/6/28</a:t>
            </a:fld>
            <a:endParaRPr lang="zh-CN" altLang="en-US"/>
          </a:p>
        </p:txBody>
      </p:sp>
      <p:sp>
        <p:nvSpPr>
          <p:cNvPr id="6" name="页脚占位符 5">
            <a:extLst>
              <a:ext uri="{FF2B5EF4-FFF2-40B4-BE49-F238E27FC236}">
                <a16:creationId xmlns:a16="http://schemas.microsoft.com/office/drawing/2014/main" id="{4F48ACC6-6937-4289-8108-EF47A078C1F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B4B93C7-BEE8-4BF4-854A-FB8B466332E3}"/>
              </a:ext>
            </a:extLst>
          </p:cNvPr>
          <p:cNvSpPr>
            <a:spLocks noGrp="1"/>
          </p:cNvSpPr>
          <p:nvPr>
            <p:ph type="sldNum" sz="quarter" idx="12"/>
          </p:nvPr>
        </p:nvSpPr>
        <p:spPr/>
        <p:txBody>
          <a:body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2293600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CA95C7-1ACA-45B4-A0E6-35B44212AF9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81325F3-879F-42A5-9DF4-52BB9BD6388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D5A8B245-2CC9-4FDD-941D-B4932B1237DD}"/>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94443C11-847B-4A60-B6D0-2B743D78677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733337C3-34ED-4C66-A545-5C50F1A3EF73}"/>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C3667062-2E0F-466E-B783-A1E25CC2B711}"/>
              </a:ext>
            </a:extLst>
          </p:cNvPr>
          <p:cNvSpPr>
            <a:spLocks noGrp="1"/>
          </p:cNvSpPr>
          <p:nvPr>
            <p:ph type="dt" sz="half" idx="10"/>
          </p:nvPr>
        </p:nvSpPr>
        <p:spPr/>
        <p:txBody>
          <a:bodyPr/>
          <a:lstStyle/>
          <a:p>
            <a:fld id="{BF433B9C-21FD-453B-8D15-802F27A38975}" type="datetimeFigureOut">
              <a:rPr lang="zh-CN" altLang="en-US" smtClean="0"/>
              <a:t>2020/6/28</a:t>
            </a:fld>
            <a:endParaRPr lang="zh-CN" altLang="en-US"/>
          </a:p>
        </p:txBody>
      </p:sp>
      <p:sp>
        <p:nvSpPr>
          <p:cNvPr id="8" name="页脚占位符 7">
            <a:extLst>
              <a:ext uri="{FF2B5EF4-FFF2-40B4-BE49-F238E27FC236}">
                <a16:creationId xmlns:a16="http://schemas.microsoft.com/office/drawing/2014/main" id="{9F8A59F2-1F97-44E6-9C91-8EEA0607F99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48A815B1-E57A-4B1A-BC4D-D2CC3E5D3C69}"/>
              </a:ext>
            </a:extLst>
          </p:cNvPr>
          <p:cNvSpPr>
            <a:spLocks noGrp="1"/>
          </p:cNvSpPr>
          <p:nvPr>
            <p:ph type="sldNum" sz="quarter" idx="12"/>
          </p:nvPr>
        </p:nvSpPr>
        <p:spPr/>
        <p:txBody>
          <a:body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471068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659C75-49BF-4AD9-BC8A-5DF1366BC6F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6C36D3A-D143-47E3-8A25-FAF9A33B6185}"/>
              </a:ext>
            </a:extLst>
          </p:cNvPr>
          <p:cNvSpPr>
            <a:spLocks noGrp="1"/>
          </p:cNvSpPr>
          <p:nvPr>
            <p:ph type="dt" sz="half" idx="10"/>
          </p:nvPr>
        </p:nvSpPr>
        <p:spPr/>
        <p:txBody>
          <a:bodyPr/>
          <a:lstStyle/>
          <a:p>
            <a:fld id="{BF433B9C-21FD-453B-8D15-802F27A38975}" type="datetimeFigureOut">
              <a:rPr lang="zh-CN" altLang="en-US" smtClean="0"/>
              <a:t>2020/6/28</a:t>
            </a:fld>
            <a:endParaRPr lang="zh-CN" altLang="en-US"/>
          </a:p>
        </p:txBody>
      </p:sp>
      <p:sp>
        <p:nvSpPr>
          <p:cNvPr id="4" name="页脚占位符 3">
            <a:extLst>
              <a:ext uri="{FF2B5EF4-FFF2-40B4-BE49-F238E27FC236}">
                <a16:creationId xmlns:a16="http://schemas.microsoft.com/office/drawing/2014/main" id="{191D055A-5147-418C-95D6-27962745CAB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1DE822FE-AC76-4D37-ADF2-0A03F2775365}"/>
              </a:ext>
            </a:extLst>
          </p:cNvPr>
          <p:cNvSpPr>
            <a:spLocks noGrp="1"/>
          </p:cNvSpPr>
          <p:nvPr>
            <p:ph type="sldNum" sz="quarter" idx="12"/>
          </p:nvPr>
        </p:nvSpPr>
        <p:spPr/>
        <p:txBody>
          <a:body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2175691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A7B752D-4199-453F-8C96-4CC525FF5EEF}"/>
              </a:ext>
            </a:extLst>
          </p:cNvPr>
          <p:cNvSpPr>
            <a:spLocks noGrp="1"/>
          </p:cNvSpPr>
          <p:nvPr>
            <p:ph type="dt" sz="half" idx="10"/>
          </p:nvPr>
        </p:nvSpPr>
        <p:spPr/>
        <p:txBody>
          <a:bodyPr/>
          <a:lstStyle/>
          <a:p>
            <a:fld id="{BF433B9C-21FD-453B-8D15-802F27A38975}" type="datetimeFigureOut">
              <a:rPr lang="zh-CN" altLang="en-US" smtClean="0"/>
              <a:t>2020/6/28</a:t>
            </a:fld>
            <a:endParaRPr lang="zh-CN" altLang="en-US"/>
          </a:p>
        </p:txBody>
      </p:sp>
      <p:sp>
        <p:nvSpPr>
          <p:cNvPr id="3" name="页脚占位符 2">
            <a:extLst>
              <a:ext uri="{FF2B5EF4-FFF2-40B4-BE49-F238E27FC236}">
                <a16:creationId xmlns:a16="http://schemas.microsoft.com/office/drawing/2014/main" id="{6A49C1CC-A8ED-4192-A1EA-AF27D74C37B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7A628275-E023-41ED-8F6D-BF07362D355D}"/>
              </a:ext>
            </a:extLst>
          </p:cNvPr>
          <p:cNvSpPr>
            <a:spLocks noGrp="1"/>
          </p:cNvSpPr>
          <p:nvPr>
            <p:ph type="sldNum" sz="quarter" idx="12"/>
          </p:nvPr>
        </p:nvSpPr>
        <p:spPr/>
        <p:txBody>
          <a:body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3221775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A2EFE3-6611-4A24-976F-D43C176DD53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CAEA80A-CEC3-4684-AE51-1922664BA7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698FCC4B-6A8F-45A7-B510-8977460F17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AA019643-AA64-4F45-8B7C-9B147DE39F9E}"/>
              </a:ext>
            </a:extLst>
          </p:cNvPr>
          <p:cNvSpPr>
            <a:spLocks noGrp="1"/>
          </p:cNvSpPr>
          <p:nvPr>
            <p:ph type="dt" sz="half" idx="10"/>
          </p:nvPr>
        </p:nvSpPr>
        <p:spPr/>
        <p:txBody>
          <a:bodyPr/>
          <a:lstStyle/>
          <a:p>
            <a:fld id="{BF433B9C-21FD-453B-8D15-802F27A38975}" type="datetimeFigureOut">
              <a:rPr lang="zh-CN" altLang="en-US" smtClean="0"/>
              <a:t>2020/6/28</a:t>
            </a:fld>
            <a:endParaRPr lang="zh-CN" altLang="en-US"/>
          </a:p>
        </p:txBody>
      </p:sp>
      <p:sp>
        <p:nvSpPr>
          <p:cNvPr id="6" name="页脚占位符 5">
            <a:extLst>
              <a:ext uri="{FF2B5EF4-FFF2-40B4-BE49-F238E27FC236}">
                <a16:creationId xmlns:a16="http://schemas.microsoft.com/office/drawing/2014/main" id="{CD2D1961-7CBA-4B6F-BA35-FE55616D1F0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3DE7358-7235-415B-912D-2AF4282AEEE1}"/>
              </a:ext>
            </a:extLst>
          </p:cNvPr>
          <p:cNvSpPr>
            <a:spLocks noGrp="1"/>
          </p:cNvSpPr>
          <p:nvPr>
            <p:ph type="sldNum" sz="quarter" idx="12"/>
          </p:nvPr>
        </p:nvSpPr>
        <p:spPr/>
        <p:txBody>
          <a:body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2430427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1A655D-B9BE-4422-B65C-FF860C5D8EB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79086C9-5602-45E2-99BE-D5605E4C05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B91F6D7E-87DA-4785-9E2F-8EEEF22C92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DE7B1B7D-A0E2-4BAB-B851-A8EEA5F85CCE}"/>
              </a:ext>
            </a:extLst>
          </p:cNvPr>
          <p:cNvSpPr>
            <a:spLocks noGrp="1"/>
          </p:cNvSpPr>
          <p:nvPr>
            <p:ph type="dt" sz="half" idx="10"/>
          </p:nvPr>
        </p:nvSpPr>
        <p:spPr/>
        <p:txBody>
          <a:bodyPr/>
          <a:lstStyle/>
          <a:p>
            <a:fld id="{BF433B9C-21FD-453B-8D15-802F27A38975}" type="datetimeFigureOut">
              <a:rPr lang="zh-CN" altLang="en-US" smtClean="0"/>
              <a:t>2020/6/28</a:t>
            </a:fld>
            <a:endParaRPr lang="zh-CN" altLang="en-US"/>
          </a:p>
        </p:txBody>
      </p:sp>
      <p:sp>
        <p:nvSpPr>
          <p:cNvPr id="6" name="页脚占位符 5">
            <a:extLst>
              <a:ext uri="{FF2B5EF4-FFF2-40B4-BE49-F238E27FC236}">
                <a16:creationId xmlns:a16="http://schemas.microsoft.com/office/drawing/2014/main" id="{57137DFF-BA24-47A3-A644-A4C3070291D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1E25756-66B5-4F6F-9ECF-48B2F1F9A0CC}"/>
              </a:ext>
            </a:extLst>
          </p:cNvPr>
          <p:cNvSpPr>
            <a:spLocks noGrp="1"/>
          </p:cNvSpPr>
          <p:nvPr>
            <p:ph type="sldNum" sz="quarter" idx="12"/>
          </p:nvPr>
        </p:nvSpPr>
        <p:spPr/>
        <p:txBody>
          <a:body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1633866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D358E64-266F-4E93-9AE6-6EDD8DACA1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DC456CF8-A601-4B50-8239-E2F37D554B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A96BB73-862A-4317-AC13-8E3F78F218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433B9C-21FD-453B-8D15-802F27A38975}" type="datetimeFigureOut">
              <a:rPr lang="zh-CN" altLang="en-US" smtClean="0"/>
              <a:t>2020/6/28</a:t>
            </a:fld>
            <a:endParaRPr lang="zh-CN" altLang="en-US"/>
          </a:p>
        </p:txBody>
      </p:sp>
      <p:sp>
        <p:nvSpPr>
          <p:cNvPr id="5" name="页脚占位符 4">
            <a:extLst>
              <a:ext uri="{FF2B5EF4-FFF2-40B4-BE49-F238E27FC236}">
                <a16:creationId xmlns:a16="http://schemas.microsoft.com/office/drawing/2014/main" id="{2034EC5F-0266-4B0B-ACDE-CE4B1A8B98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8868897-6320-42E8-BC37-2728925112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CD8DCD-C5E2-4337-96B6-8EFBF0C60706}" type="slidenum">
              <a:rPr lang="zh-CN" altLang="en-US" smtClean="0"/>
              <a:t>‹#›</a:t>
            </a:fld>
            <a:endParaRPr lang="zh-CN" altLang="en-US"/>
          </a:p>
        </p:txBody>
      </p:sp>
    </p:spTree>
    <p:extLst>
      <p:ext uri="{BB962C8B-B14F-4D97-AF65-F5344CB8AC3E}">
        <p14:creationId xmlns:p14="http://schemas.microsoft.com/office/powerpoint/2010/main" val="1346959688"/>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9.png"/><Relationship Id="rId7"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descr="Picture"/>
          <p:cNvPicPr>
            <a:picLocks noChangeAspect="1"/>
          </p:cNvPicPr>
          <p:nvPr/>
        </p:nvPicPr>
        <p:blipFill>
          <a:blip r:embed="rId2" cstate="print">
            <a:alphaModFix/>
          </a:blip>
          <a:stretch>
            <a:fillRect/>
          </a:stretch>
        </p:blipFill>
        <p:spPr>
          <a:xfrm>
            <a:off x="-113624" y="-185532"/>
            <a:ext cx="6209623" cy="7409210"/>
          </a:xfrm>
          <a:prstGeom prst="rect">
            <a:avLst/>
          </a:prstGeom>
        </p:spPr>
      </p:pic>
      <p:pic>
        <p:nvPicPr>
          <p:cNvPr id="469" name="Picture" descr="Picture"/>
          <p:cNvPicPr>
            <a:picLocks noChangeAspect="1"/>
          </p:cNvPicPr>
          <p:nvPr/>
        </p:nvPicPr>
        <p:blipFill>
          <a:blip r:embed="rId3" cstate="print">
            <a:alphaModFix/>
          </a:blip>
          <a:stretch>
            <a:fillRect/>
          </a:stretch>
        </p:blipFill>
        <p:spPr>
          <a:xfrm>
            <a:off x="6063395" y="-33491"/>
            <a:ext cx="6194214" cy="6987167"/>
          </a:xfrm>
          <a:prstGeom prst="rect">
            <a:avLst/>
          </a:prstGeom>
        </p:spPr>
      </p:pic>
      <p:pic>
        <p:nvPicPr>
          <p:cNvPr id="938" name="Picture" descr="Picture"/>
          <p:cNvPicPr>
            <a:picLocks noChangeAspect="1"/>
          </p:cNvPicPr>
          <p:nvPr/>
        </p:nvPicPr>
        <p:blipFill>
          <a:blip r:embed="rId4" cstate="print">
            <a:alphaModFix amt="76000"/>
          </a:blip>
          <a:stretch>
            <a:fillRect/>
          </a:stretch>
        </p:blipFill>
        <p:spPr>
          <a:xfrm>
            <a:off x="465432" y="659871"/>
            <a:ext cx="11301916" cy="6001392"/>
          </a:xfrm>
          <a:prstGeom prst="rect">
            <a:avLst/>
          </a:prstGeom>
        </p:spPr>
      </p:pic>
      <p:sp>
        <p:nvSpPr>
          <p:cNvPr id="2868" name="文本"/>
          <p:cNvSpPr>
            <a:spLocks noGrp="1"/>
          </p:cNvSpPr>
          <p:nvPr>
            <p:ph type="ctrTitle"/>
          </p:nvPr>
        </p:nvSpPr>
        <p:spPr>
          <a:xfrm>
            <a:off x="465432" y="1303374"/>
            <a:ext cx="11301915" cy="1572196"/>
          </a:xfrm>
          <a:prstGeom prst="rect">
            <a:avLst/>
          </a:prstGeom>
        </p:spPr>
        <p:txBody>
          <a:bodyPr lIns="0" tIns="0" rIns="0" bIns="0">
            <a:noAutofit/>
          </a:bodyPr>
          <a:lstStyle/>
          <a:p>
            <a:pPr algn="ctr">
              <a:lnSpc>
                <a:spcPts val="8100"/>
              </a:lnSpc>
            </a:pPr>
            <a:r>
              <a:rPr kumimoji="1" lang="zh-CN" altLang="en-US" dirty="0">
                <a:solidFill>
                  <a:schemeClr val="bg1"/>
                </a:solidFill>
                <a:latin typeface="华文楷体" panose="02010600040101010101" pitchFamily="2" charset="-122"/>
                <a:ea typeface="华文楷体" panose="02010600040101010101" pitchFamily="2" charset="-122"/>
              </a:rPr>
              <a:t>基于科研社交媒体数据的</a:t>
            </a:r>
            <a:br>
              <a:rPr kumimoji="1" lang="en-US" altLang="zh-CN" dirty="0">
                <a:solidFill>
                  <a:schemeClr val="bg1"/>
                </a:solidFill>
                <a:latin typeface="华文楷体" panose="02010600040101010101" pitchFamily="2" charset="-122"/>
                <a:ea typeface="华文楷体" panose="02010600040101010101" pitchFamily="2" charset="-122"/>
              </a:rPr>
            </a:br>
            <a:r>
              <a:rPr kumimoji="1" lang="zh-CN" altLang="en-US" dirty="0">
                <a:solidFill>
                  <a:schemeClr val="bg1"/>
                </a:solidFill>
                <a:latin typeface="华文楷体" panose="02010600040101010101" pitchFamily="2" charset="-122"/>
                <a:ea typeface="华文楷体" panose="02010600040101010101" pitchFamily="2" charset="-122"/>
              </a:rPr>
              <a:t>科技舆情形成</a:t>
            </a:r>
            <a:br>
              <a:rPr kumimoji="1" lang="en-US" altLang="zh-CN" dirty="0">
                <a:solidFill>
                  <a:schemeClr val="bg1"/>
                </a:solidFill>
                <a:latin typeface="华文楷体" panose="02010600040101010101" pitchFamily="2" charset="-122"/>
                <a:ea typeface="华文楷体" panose="02010600040101010101" pitchFamily="2" charset="-122"/>
              </a:rPr>
            </a:br>
            <a:r>
              <a:rPr kumimoji="1" lang="zh-CN" altLang="en-US" dirty="0">
                <a:solidFill>
                  <a:schemeClr val="bg1"/>
                </a:solidFill>
                <a:latin typeface="华文楷体" panose="02010600040101010101" pitchFamily="2" charset="-122"/>
                <a:ea typeface="华文楷体" panose="02010600040101010101" pitchFamily="2" charset="-122"/>
              </a:rPr>
              <a:t>及</a:t>
            </a:r>
            <a:br>
              <a:rPr kumimoji="1" lang="en-US" altLang="zh-CN" dirty="0">
                <a:solidFill>
                  <a:schemeClr val="bg1"/>
                </a:solidFill>
                <a:latin typeface="华文楷体" panose="02010600040101010101" pitchFamily="2" charset="-122"/>
                <a:ea typeface="华文楷体" panose="02010600040101010101" pitchFamily="2" charset="-122"/>
              </a:rPr>
            </a:br>
            <a:r>
              <a:rPr kumimoji="1" lang="zh-CN" altLang="en-US" dirty="0">
                <a:solidFill>
                  <a:schemeClr val="bg1"/>
                </a:solidFill>
                <a:latin typeface="华文楷体" panose="02010600040101010101" pitchFamily="2" charset="-122"/>
                <a:ea typeface="华文楷体" panose="02010600040101010101" pitchFamily="2" charset="-122"/>
              </a:rPr>
              <a:t>政策影响研究</a:t>
            </a:r>
            <a:br>
              <a:rPr kumimoji="1" lang="en-US" altLang="zh-CN" dirty="0">
                <a:solidFill>
                  <a:schemeClr val="bg1"/>
                </a:solidFill>
                <a:latin typeface="华文楷体" panose="02010600040101010101" pitchFamily="2" charset="-122"/>
                <a:ea typeface="华文楷体" panose="02010600040101010101" pitchFamily="2" charset="-122"/>
              </a:rPr>
            </a:br>
            <a:r>
              <a:rPr kumimoji="1" lang="zh-CN" altLang="en-US" dirty="0">
                <a:solidFill>
                  <a:schemeClr val="bg1"/>
                </a:solidFill>
                <a:latin typeface="华文楷体" panose="02010600040101010101" pitchFamily="2" charset="-122"/>
                <a:ea typeface="华文楷体" panose="02010600040101010101" pitchFamily="2" charset="-122"/>
              </a:rPr>
              <a:t>数据收集阶段</a:t>
            </a:r>
          </a:p>
        </p:txBody>
      </p:sp>
      <p:graphicFrame>
        <p:nvGraphicFramePr>
          <p:cNvPr id="7" name="表格 6">
            <a:extLst>
              <a:ext uri="{FF2B5EF4-FFF2-40B4-BE49-F238E27FC236}">
                <a16:creationId xmlns:a16="http://schemas.microsoft.com/office/drawing/2014/main" id="{59053489-CBE0-4B75-AD37-C81E200D2A0C}"/>
              </a:ext>
            </a:extLst>
          </p:cNvPr>
          <p:cNvGraphicFramePr>
            <a:graphicFrameLocks noGrp="1"/>
          </p:cNvGraphicFramePr>
          <p:nvPr>
            <p:extLst>
              <p:ext uri="{D42A27DB-BD31-4B8C-83A1-F6EECF244321}">
                <p14:modId xmlns:p14="http://schemas.microsoft.com/office/powerpoint/2010/main" val="4144887591"/>
              </p:ext>
            </p:extLst>
          </p:nvPr>
        </p:nvGraphicFramePr>
        <p:xfrm>
          <a:off x="8803694" y="4960905"/>
          <a:ext cx="2506457" cy="953747"/>
        </p:xfrm>
        <a:graphic>
          <a:graphicData uri="http://schemas.openxmlformats.org/drawingml/2006/table">
            <a:tbl>
              <a:tblPr firstRow="1" firstCol="1" bandRow="1"/>
              <a:tblGrid>
                <a:gridCol w="1253669">
                  <a:extLst>
                    <a:ext uri="{9D8B030D-6E8A-4147-A177-3AD203B41FA5}">
                      <a16:colId xmlns:a16="http://schemas.microsoft.com/office/drawing/2014/main" val="3294361045"/>
                    </a:ext>
                  </a:extLst>
                </a:gridCol>
                <a:gridCol w="1252788">
                  <a:extLst>
                    <a:ext uri="{9D8B030D-6E8A-4147-A177-3AD203B41FA5}">
                      <a16:colId xmlns:a16="http://schemas.microsoft.com/office/drawing/2014/main" val="358363378"/>
                    </a:ext>
                  </a:extLst>
                </a:gridCol>
              </a:tblGrid>
              <a:tr h="160404">
                <a:tc>
                  <a:txBody>
                    <a:bodyPr/>
                    <a:lstStyle/>
                    <a:p>
                      <a:pPr algn="just">
                        <a:spcAft>
                          <a:spcPts val="0"/>
                        </a:spcAft>
                      </a:pPr>
                      <a:r>
                        <a:rPr lang="zh-CN" sz="1200" b="1"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学号</a:t>
                      </a:r>
                      <a:endParaRPr lang="zh-CN" sz="105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zh-CN" sz="1200" b="1"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姓名</a:t>
                      </a:r>
                      <a:endParaRPr lang="zh-CN" sz="105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8531249"/>
                  </a:ext>
                </a:extLst>
              </a:tr>
              <a:tr h="162632">
                <a:tc>
                  <a:txBody>
                    <a:bodyPr/>
                    <a:lstStyle/>
                    <a:p>
                      <a:pPr algn="just">
                        <a:spcAft>
                          <a:spcPts val="0"/>
                        </a:spcAft>
                      </a:pPr>
                      <a:r>
                        <a:rPr lang="en-US" sz="1200" b="1"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2017120101010</a:t>
                      </a:r>
                      <a:endParaRPr lang="zh-CN" sz="105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1200" b="1"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黄宇星罗</a:t>
                      </a:r>
                      <a:endParaRPr lang="zh-CN" sz="105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39649911"/>
                  </a:ext>
                </a:extLst>
              </a:tr>
              <a:tr h="160404">
                <a:tc>
                  <a:txBody>
                    <a:bodyPr/>
                    <a:lstStyle/>
                    <a:p>
                      <a:pPr algn="just">
                        <a:spcAft>
                          <a:spcPts val="0"/>
                        </a:spcAft>
                      </a:pPr>
                      <a:r>
                        <a:rPr lang="en-US" sz="1200" b="1"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2017120101023</a:t>
                      </a:r>
                      <a:endParaRPr lang="zh-CN" sz="105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1200" b="1"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程天宇</a:t>
                      </a:r>
                      <a:endParaRPr lang="zh-CN" sz="105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32751706"/>
                  </a:ext>
                </a:extLst>
              </a:tr>
              <a:tr h="162632">
                <a:tc>
                  <a:txBody>
                    <a:bodyPr/>
                    <a:lstStyle/>
                    <a:p>
                      <a:pPr algn="just">
                        <a:spcAft>
                          <a:spcPts val="0"/>
                        </a:spcAft>
                      </a:pPr>
                      <a:r>
                        <a:rPr lang="en-US" sz="1200" b="1"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2017120101004</a:t>
                      </a:r>
                      <a:endParaRPr lang="zh-CN" sz="105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1200" b="1"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关仕浩</a:t>
                      </a:r>
                      <a:endParaRPr lang="zh-CN" sz="1050" kern="10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39523529"/>
                  </a:ext>
                </a:extLst>
              </a:tr>
              <a:tr h="222227">
                <a:tc>
                  <a:txBody>
                    <a:bodyPr/>
                    <a:lstStyle/>
                    <a:p>
                      <a:pPr algn="just">
                        <a:spcAft>
                          <a:spcPts val="0"/>
                        </a:spcAft>
                      </a:pPr>
                      <a:r>
                        <a:rPr lang="en-US" sz="1200" b="1"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2017120101029</a:t>
                      </a:r>
                      <a:endParaRPr lang="zh-CN" sz="105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zh-CN" sz="1200" b="1"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魏玮浩</a:t>
                      </a:r>
                      <a:endParaRPr lang="zh-CN" sz="105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32929904"/>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descr="Picture"/>
          <p:cNvPicPr>
            <a:picLocks noChangeAspect="1"/>
          </p:cNvPicPr>
          <p:nvPr/>
        </p:nvPicPr>
        <p:blipFill>
          <a:blip r:embed="rId2" cstate="print">
            <a:alphaModFix/>
          </a:blip>
          <a:stretch>
            <a:fillRect/>
          </a:stretch>
        </p:blipFill>
        <p:spPr>
          <a:xfrm>
            <a:off x="45860" y="115447"/>
            <a:ext cx="12100279" cy="6737655"/>
          </a:xfrm>
          <a:prstGeom prst="rect">
            <a:avLst/>
          </a:prstGeom>
        </p:spPr>
      </p:pic>
      <p:pic>
        <p:nvPicPr>
          <p:cNvPr id="466" name="Picture" descr="Picture"/>
          <p:cNvPicPr>
            <a:picLocks noChangeAspect="1"/>
          </p:cNvPicPr>
          <p:nvPr/>
        </p:nvPicPr>
        <p:blipFill>
          <a:blip r:embed="rId3" cstate="print">
            <a:alphaModFix amt="84000"/>
          </a:blip>
          <a:stretch>
            <a:fillRect/>
          </a:stretch>
        </p:blipFill>
        <p:spPr>
          <a:xfrm>
            <a:off x="339730" y="1394413"/>
            <a:ext cx="11589034" cy="3129948"/>
          </a:xfrm>
          <a:prstGeom prst="rect">
            <a:avLst/>
          </a:prstGeom>
        </p:spPr>
      </p:pic>
      <p:sp>
        <p:nvSpPr>
          <p:cNvPr id="4" name="矩形 3">
            <a:extLst>
              <a:ext uri="{FF2B5EF4-FFF2-40B4-BE49-F238E27FC236}">
                <a16:creationId xmlns:a16="http://schemas.microsoft.com/office/drawing/2014/main" id="{80BB6E60-1078-4FCC-B3D1-4CC3E0E9350F}"/>
              </a:ext>
            </a:extLst>
          </p:cNvPr>
          <p:cNvSpPr/>
          <p:nvPr/>
        </p:nvSpPr>
        <p:spPr>
          <a:xfrm>
            <a:off x="876447" y="2636221"/>
            <a:ext cx="10515600" cy="1200329"/>
          </a:xfrm>
          <a:prstGeom prst="rect">
            <a:avLst/>
          </a:prstGeom>
        </p:spPr>
        <p:txBody>
          <a:bodyPr wrap="square">
            <a:spAutoFit/>
          </a:bodyPr>
          <a:lstStyle/>
          <a:p>
            <a:r>
              <a:rPr lang="zh-CN" altLang="en-US" sz="3600" dirty="0">
                <a:solidFill>
                  <a:schemeClr val="bg1"/>
                </a:solidFill>
                <a:latin typeface="华文新魏" panose="02010800040101010101" pitchFamily="2" charset="-122"/>
                <a:ea typeface="华文新魏" panose="02010800040101010101" pitchFamily="2" charset="-122"/>
              </a:rPr>
              <a:t>二</a:t>
            </a:r>
            <a:r>
              <a:rPr lang="en-US" altLang="zh-CN" sz="3600" dirty="0">
                <a:solidFill>
                  <a:schemeClr val="bg1"/>
                </a:solidFill>
                <a:latin typeface="华文新魏" panose="02010800040101010101" pitchFamily="2" charset="-122"/>
                <a:ea typeface="华文新魏" panose="02010800040101010101" pitchFamily="2" charset="-122"/>
              </a:rPr>
              <a:t>.</a:t>
            </a:r>
            <a:r>
              <a:rPr lang="zh-CN" altLang="en-US" sz="3600" dirty="0">
                <a:solidFill>
                  <a:schemeClr val="bg1"/>
                </a:solidFill>
                <a:latin typeface="华文新魏" panose="02010800040101010101" pitchFamily="2" charset="-122"/>
                <a:ea typeface="华文新魏" panose="02010800040101010101" pitchFamily="2" charset="-122"/>
              </a:rPr>
              <a:t> 舆情（公众评价）的内容是否影响政府政策结果（得到政府回应）</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6" name="Picture" descr="Picture"/>
          <p:cNvPicPr>
            <a:picLocks noChangeAspect="1"/>
          </p:cNvPicPr>
          <p:nvPr/>
        </p:nvPicPr>
        <p:blipFill>
          <a:blip r:embed="rId2" cstate="print">
            <a:alphaModFix/>
          </a:blip>
          <a:stretch>
            <a:fillRect/>
          </a:stretch>
        </p:blipFill>
        <p:spPr>
          <a:xfrm>
            <a:off x="1904393" y="4666991"/>
            <a:ext cx="990327" cy="43016"/>
          </a:xfrm>
          <a:prstGeom prst="rect">
            <a:avLst/>
          </a:prstGeom>
        </p:spPr>
      </p:pic>
      <p:pic>
        <p:nvPicPr>
          <p:cNvPr id="3" name="图片 2">
            <a:extLst>
              <a:ext uri="{FF2B5EF4-FFF2-40B4-BE49-F238E27FC236}">
                <a16:creationId xmlns:a16="http://schemas.microsoft.com/office/drawing/2014/main" id="{11B0089C-4673-4D7F-A8D1-4A450DA78CC6}"/>
              </a:ext>
            </a:extLst>
          </p:cNvPr>
          <p:cNvPicPr>
            <a:picLocks noChangeAspect="1"/>
          </p:cNvPicPr>
          <p:nvPr/>
        </p:nvPicPr>
        <p:blipFill>
          <a:blip r:embed="rId3"/>
          <a:stretch>
            <a:fillRect/>
          </a:stretch>
        </p:blipFill>
        <p:spPr>
          <a:xfrm>
            <a:off x="0" y="127000"/>
            <a:ext cx="12192000" cy="6604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descr="Picture"/>
          <p:cNvPicPr>
            <a:picLocks noChangeAspect="1"/>
          </p:cNvPicPr>
          <p:nvPr/>
        </p:nvPicPr>
        <p:blipFill>
          <a:blip r:embed="rId2" cstate="print">
            <a:alphaModFix/>
          </a:blip>
          <a:stretch>
            <a:fillRect/>
          </a:stretch>
        </p:blipFill>
        <p:spPr>
          <a:xfrm>
            <a:off x="5794719" y="653077"/>
            <a:ext cx="776889" cy="32686"/>
          </a:xfrm>
          <a:prstGeom prst="rect">
            <a:avLst/>
          </a:prstGeom>
        </p:spPr>
      </p:pic>
      <p:pic>
        <p:nvPicPr>
          <p:cNvPr id="466" name="Picture" descr="Picture"/>
          <p:cNvPicPr>
            <a:picLocks noChangeAspect="1"/>
          </p:cNvPicPr>
          <p:nvPr/>
        </p:nvPicPr>
        <p:blipFill>
          <a:blip r:embed="rId3" cstate="print">
            <a:alphaModFix/>
          </a:blip>
          <a:stretch>
            <a:fillRect/>
          </a:stretch>
        </p:blipFill>
        <p:spPr>
          <a:xfrm>
            <a:off x="7280925" y="1386697"/>
            <a:ext cx="3627694" cy="2241815"/>
          </a:xfrm>
          <a:prstGeom prst="rect">
            <a:avLst/>
          </a:prstGeom>
        </p:spPr>
      </p:pic>
      <p:pic>
        <p:nvPicPr>
          <p:cNvPr id="934" name="Picture" descr="Picture"/>
          <p:cNvPicPr>
            <a:picLocks noChangeAspect="1"/>
          </p:cNvPicPr>
          <p:nvPr/>
        </p:nvPicPr>
        <p:blipFill>
          <a:blip r:embed="rId4" cstate="print">
            <a:alphaModFix/>
          </a:blip>
          <a:stretch>
            <a:fillRect/>
          </a:stretch>
        </p:blipFill>
        <p:spPr>
          <a:xfrm>
            <a:off x="6024510" y="2938463"/>
            <a:ext cx="2859294" cy="3427075"/>
          </a:xfrm>
          <a:prstGeom prst="rect">
            <a:avLst/>
          </a:prstGeom>
        </p:spPr>
      </p:pic>
      <p:pic>
        <p:nvPicPr>
          <p:cNvPr id="1402" name="Picture" descr="Picture"/>
          <p:cNvPicPr>
            <a:picLocks noChangeAspect="1"/>
          </p:cNvPicPr>
          <p:nvPr/>
        </p:nvPicPr>
        <p:blipFill>
          <a:blip r:embed="rId5" cstate="print">
            <a:alphaModFix/>
          </a:blip>
          <a:stretch>
            <a:fillRect/>
          </a:stretch>
        </p:blipFill>
        <p:spPr>
          <a:xfrm>
            <a:off x="8448039" y="3326010"/>
            <a:ext cx="1074605" cy="996227"/>
          </a:xfrm>
          <a:prstGeom prst="rect">
            <a:avLst/>
          </a:prstGeom>
        </p:spPr>
      </p:pic>
      <p:pic>
        <p:nvPicPr>
          <p:cNvPr id="1871" name="Picture" descr="Picture"/>
          <p:cNvPicPr>
            <a:picLocks noChangeAspect="1"/>
          </p:cNvPicPr>
          <p:nvPr/>
        </p:nvPicPr>
        <p:blipFill>
          <a:blip r:embed="rId6" cstate="print">
            <a:alphaModFix/>
          </a:blip>
          <a:stretch>
            <a:fillRect/>
          </a:stretch>
        </p:blipFill>
        <p:spPr>
          <a:xfrm>
            <a:off x="9303731" y="4103339"/>
            <a:ext cx="437791" cy="437791"/>
          </a:xfrm>
          <a:prstGeom prst="rect">
            <a:avLst/>
          </a:prstGeom>
        </p:spPr>
      </p:pic>
      <p:pic>
        <p:nvPicPr>
          <p:cNvPr id="2338" name="Picture" descr="Picture"/>
          <p:cNvPicPr>
            <a:picLocks noChangeAspect="1"/>
          </p:cNvPicPr>
          <p:nvPr/>
        </p:nvPicPr>
        <p:blipFill>
          <a:blip r:embed="rId7" cstate="print">
            <a:alphaModFix/>
          </a:blip>
          <a:stretch>
            <a:fillRect/>
          </a:stretch>
        </p:blipFill>
        <p:spPr>
          <a:xfrm>
            <a:off x="1283380" y="4529607"/>
            <a:ext cx="990327" cy="43016"/>
          </a:xfrm>
          <a:prstGeom prst="rect">
            <a:avLst/>
          </a:prstGeom>
        </p:spPr>
      </p:pic>
      <p:pic>
        <p:nvPicPr>
          <p:cNvPr id="3" name="图片 2">
            <a:extLst>
              <a:ext uri="{FF2B5EF4-FFF2-40B4-BE49-F238E27FC236}">
                <a16:creationId xmlns:a16="http://schemas.microsoft.com/office/drawing/2014/main" id="{107458CF-16F0-468B-90DA-115ACA9678F9}"/>
              </a:ext>
            </a:extLst>
          </p:cNvPr>
          <p:cNvPicPr>
            <a:picLocks noChangeAspect="1"/>
          </p:cNvPicPr>
          <p:nvPr/>
        </p:nvPicPr>
        <p:blipFill>
          <a:blip r:embed="rId8"/>
          <a:stretch>
            <a:fillRect/>
          </a:stretch>
        </p:blipFill>
        <p:spPr>
          <a:xfrm>
            <a:off x="0" y="127000"/>
            <a:ext cx="12192000" cy="66040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6DB4722-544F-4B35-8E57-02E01DD8CCB3}"/>
              </a:ext>
            </a:extLst>
          </p:cNvPr>
          <p:cNvPicPr>
            <a:picLocks noChangeAspect="1"/>
          </p:cNvPicPr>
          <p:nvPr/>
        </p:nvPicPr>
        <p:blipFill>
          <a:blip r:embed="rId2"/>
          <a:stretch>
            <a:fillRect/>
          </a:stretch>
        </p:blipFill>
        <p:spPr>
          <a:xfrm>
            <a:off x="5482730" y="0"/>
            <a:ext cx="5133520" cy="6858000"/>
          </a:xfrm>
          <a:prstGeom prst="rect">
            <a:avLst/>
          </a:prstGeom>
        </p:spPr>
      </p:pic>
      <p:sp>
        <p:nvSpPr>
          <p:cNvPr id="3" name="矩形 2">
            <a:extLst>
              <a:ext uri="{FF2B5EF4-FFF2-40B4-BE49-F238E27FC236}">
                <a16:creationId xmlns:a16="http://schemas.microsoft.com/office/drawing/2014/main" id="{0BA863F4-8B86-4A6E-B358-63ACBD4D3A17}"/>
              </a:ext>
            </a:extLst>
          </p:cNvPr>
          <p:cNvSpPr/>
          <p:nvPr/>
        </p:nvSpPr>
        <p:spPr>
          <a:xfrm>
            <a:off x="1575750" y="3105834"/>
            <a:ext cx="2365517" cy="646331"/>
          </a:xfrm>
          <a:prstGeom prst="rect">
            <a:avLst/>
          </a:prstGeom>
        </p:spPr>
        <p:txBody>
          <a:bodyPr wrap="square">
            <a:spAutoFit/>
          </a:bodyPr>
          <a:lstStyle/>
          <a:p>
            <a:r>
              <a:rPr lang="zh-CN" altLang="en-US" sz="3600" dirty="0">
                <a:latin typeface="华文新魏" panose="02010800040101010101" pitchFamily="2" charset="-122"/>
                <a:ea typeface="华文新魏" panose="02010800040101010101" pitchFamily="2" charset="-122"/>
              </a:rPr>
              <a:t>最新进展</a:t>
            </a:r>
          </a:p>
        </p:txBody>
      </p:sp>
    </p:spTree>
    <p:extLst>
      <p:ext uri="{BB962C8B-B14F-4D97-AF65-F5344CB8AC3E}">
        <p14:creationId xmlns:p14="http://schemas.microsoft.com/office/powerpoint/2010/main" val="3432911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descr="Picture"/>
          <p:cNvPicPr>
            <a:picLocks noChangeAspect="1"/>
          </p:cNvPicPr>
          <p:nvPr/>
        </p:nvPicPr>
        <p:blipFill>
          <a:blip r:embed="rId2" cstate="print">
            <a:alphaModFix/>
          </a:blip>
          <a:stretch>
            <a:fillRect/>
          </a:stretch>
        </p:blipFill>
        <p:spPr>
          <a:xfrm>
            <a:off x="-449901" y="-216036"/>
            <a:ext cx="4754927" cy="7132391"/>
          </a:xfrm>
          <a:prstGeom prst="rect">
            <a:avLst/>
          </a:prstGeom>
        </p:spPr>
      </p:pic>
      <p:pic>
        <p:nvPicPr>
          <p:cNvPr id="468" name="Picture" descr="Picture"/>
          <p:cNvPicPr>
            <a:picLocks noChangeAspect="1"/>
          </p:cNvPicPr>
          <p:nvPr/>
        </p:nvPicPr>
        <p:blipFill>
          <a:blip r:embed="rId3" cstate="print">
            <a:alphaModFix amt="86000"/>
          </a:blip>
          <a:stretch>
            <a:fillRect/>
          </a:stretch>
        </p:blipFill>
        <p:spPr>
          <a:xfrm>
            <a:off x="2732103" y="90059"/>
            <a:ext cx="9376770" cy="6520200"/>
          </a:xfrm>
          <a:prstGeom prst="rect">
            <a:avLst/>
          </a:prstGeom>
        </p:spPr>
      </p:pic>
      <p:sp>
        <p:nvSpPr>
          <p:cNvPr id="3" name="矩形 2">
            <a:extLst>
              <a:ext uri="{FF2B5EF4-FFF2-40B4-BE49-F238E27FC236}">
                <a16:creationId xmlns:a16="http://schemas.microsoft.com/office/drawing/2014/main" id="{D6E417C9-E47E-4E05-BF47-F8D189798AC5}"/>
              </a:ext>
            </a:extLst>
          </p:cNvPr>
          <p:cNvSpPr/>
          <p:nvPr/>
        </p:nvSpPr>
        <p:spPr>
          <a:xfrm>
            <a:off x="2815230" y="991016"/>
            <a:ext cx="9376770" cy="5078313"/>
          </a:xfrm>
          <a:prstGeom prst="rect">
            <a:avLst/>
          </a:prstGeom>
        </p:spPr>
        <p:txBody>
          <a:bodyPr wrap="square">
            <a:spAutoFit/>
          </a:bodyPr>
          <a:lstStyle/>
          <a:p>
            <a:r>
              <a:rPr lang="zh-CN" altLang="en-US" sz="3600" dirty="0">
                <a:solidFill>
                  <a:schemeClr val="bg1"/>
                </a:solidFill>
                <a:latin typeface="华文新魏" panose="02010800040101010101" pitchFamily="2" charset="-122"/>
                <a:ea typeface="华文新魏" panose="02010800040101010101" pitchFamily="2" charset="-122"/>
              </a:rPr>
              <a:t>        近几年的热点事件、比如基因编辑、假疫苗、</a:t>
            </a:r>
            <a:r>
              <a:rPr lang="en-US" altLang="zh-CN" sz="3600" dirty="0">
                <a:solidFill>
                  <a:schemeClr val="bg1"/>
                </a:solidFill>
                <a:latin typeface="华文新魏" panose="02010800040101010101" pitchFamily="2" charset="-122"/>
                <a:ea typeface="华文新魏" panose="02010800040101010101" pitchFamily="2" charset="-122"/>
              </a:rPr>
              <a:t>5G</a:t>
            </a:r>
            <a:r>
              <a:rPr lang="zh-CN" altLang="en-US" sz="3600" dirty="0">
                <a:solidFill>
                  <a:schemeClr val="bg1"/>
                </a:solidFill>
                <a:latin typeface="华文新魏" panose="02010800040101010101" pitchFamily="2" charset="-122"/>
                <a:ea typeface="华文新魏" panose="02010800040101010101" pitchFamily="2" charset="-122"/>
              </a:rPr>
              <a:t>、学术不端，这里面有些内容引起了政府机构的重视，比如学术不端</a:t>
            </a:r>
            <a:r>
              <a:rPr lang="en-US" altLang="zh-CN" sz="3600" dirty="0">
                <a:solidFill>
                  <a:schemeClr val="bg1"/>
                </a:solidFill>
                <a:latin typeface="华文新魏" panose="02010800040101010101" pitchFamily="2" charset="-122"/>
                <a:ea typeface="华文新魏" panose="02010800040101010101" pitchFamily="2" charset="-122"/>
              </a:rPr>
              <a:t>——</a:t>
            </a:r>
            <a:r>
              <a:rPr lang="zh-CN" altLang="en-US" sz="3600" dirty="0">
                <a:solidFill>
                  <a:schemeClr val="bg1"/>
                </a:solidFill>
                <a:latin typeface="华文新魏" panose="02010800040101010101" pitchFamily="2" charset="-122"/>
                <a:ea typeface="华文新魏" panose="02010800040101010101" pitchFamily="2" charset="-122"/>
              </a:rPr>
              <a:t>翟天临事件后教育部发布了严厉的研究生学位论文评估；</a:t>
            </a:r>
            <a:endParaRPr lang="en-US" altLang="zh-CN" sz="3600" dirty="0">
              <a:solidFill>
                <a:schemeClr val="bg1"/>
              </a:solidFill>
              <a:latin typeface="华文新魏" panose="02010800040101010101" pitchFamily="2" charset="-122"/>
              <a:ea typeface="华文新魏" panose="02010800040101010101" pitchFamily="2" charset="-122"/>
            </a:endParaRPr>
          </a:p>
          <a:p>
            <a:r>
              <a:rPr lang="zh-CN" altLang="en-US" sz="3600" dirty="0">
                <a:solidFill>
                  <a:schemeClr val="bg1"/>
                </a:solidFill>
                <a:latin typeface="华文新魏" panose="02010800040101010101" pitchFamily="2" charset="-122"/>
                <a:ea typeface="华文新魏" panose="02010800040101010101" pitchFamily="2" charset="-122"/>
              </a:rPr>
              <a:t>        但是同一个事件舆情会有不同主题，有的会被回应有的可能就没有引起回应，就是没有产生政策影响。</a:t>
            </a:r>
            <a:endParaRPr lang="en-US" altLang="zh-CN" sz="3600" dirty="0">
              <a:solidFill>
                <a:schemeClr val="bg1"/>
              </a:solidFill>
              <a:latin typeface="华文新魏" panose="02010800040101010101" pitchFamily="2" charset="-122"/>
              <a:ea typeface="华文新魏" panose="02010800040101010101" pitchFamily="2" charset="-122"/>
            </a:endParaRPr>
          </a:p>
          <a:p>
            <a:r>
              <a:rPr lang="en-US" altLang="zh-CN" sz="3600" dirty="0">
                <a:solidFill>
                  <a:schemeClr val="bg1"/>
                </a:solidFill>
                <a:latin typeface="华文新魏" panose="02010800040101010101" pitchFamily="2" charset="-122"/>
                <a:ea typeface="华文新魏" panose="02010800040101010101" pitchFamily="2" charset="-122"/>
              </a:rPr>
              <a:t>       </a:t>
            </a:r>
            <a:r>
              <a:rPr lang="zh-CN" altLang="en-US" sz="3600" dirty="0">
                <a:solidFill>
                  <a:schemeClr val="bg1"/>
                </a:solidFill>
                <a:latin typeface="华文新魏" panose="02010800040101010101" pitchFamily="2" charset="-122"/>
                <a:ea typeface="华文新魏" panose="02010800040101010101" pitchFamily="2" charset="-122"/>
              </a:rPr>
              <a:t>所以研究的目的就是探寻舆情形成如何影响政府决策是否引起政府回应</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descr="Picture"/>
          <p:cNvPicPr>
            <a:picLocks noChangeAspect="1"/>
          </p:cNvPicPr>
          <p:nvPr/>
        </p:nvPicPr>
        <p:blipFill>
          <a:blip r:embed="rId2" cstate="print">
            <a:alphaModFix/>
          </a:blip>
          <a:stretch>
            <a:fillRect/>
          </a:stretch>
        </p:blipFill>
        <p:spPr>
          <a:xfrm>
            <a:off x="45860" y="115447"/>
            <a:ext cx="12100279" cy="6737655"/>
          </a:xfrm>
          <a:prstGeom prst="rect">
            <a:avLst/>
          </a:prstGeom>
        </p:spPr>
      </p:pic>
      <p:pic>
        <p:nvPicPr>
          <p:cNvPr id="466" name="Picture" descr="Picture"/>
          <p:cNvPicPr>
            <a:picLocks noChangeAspect="1"/>
          </p:cNvPicPr>
          <p:nvPr/>
        </p:nvPicPr>
        <p:blipFill>
          <a:blip r:embed="rId3" cstate="print">
            <a:alphaModFix amt="84000"/>
          </a:blip>
          <a:stretch>
            <a:fillRect/>
          </a:stretch>
        </p:blipFill>
        <p:spPr>
          <a:xfrm>
            <a:off x="402370" y="909502"/>
            <a:ext cx="11443266" cy="4515993"/>
          </a:xfrm>
          <a:prstGeom prst="rect">
            <a:avLst/>
          </a:prstGeom>
        </p:spPr>
      </p:pic>
      <p:sp>
        <p:nvSpPr>
          <p:cNvPr id="4" name="矩形 3">
            <a:extLst>
              <a:ext uri="{FF2B5EF4-FFF2-40B4-BE49-F238E27FC236}">
                <a16:creationId xmlns:a16="http://schemas.microsoft.com/office/drawing/2014/main" id="{420886E4-D09D-4F6F-B795-EBDD3D12B1DD}"/>
              </a:ext>
            </a:extLst>
          </p:cNvPr>
          <p:cNvSpPr/>
          <p:nvPr/>
        </p:nvSpPr>
        <p:spPr>
          <a:xfrm>
            <a:off x="1803848" y="2782669"/>
            <a:ext cx="9376770" cy="1200329"/>
          </a:xfrm>
          <a:prstGeom prst="rect">
            <a:avLst/>
          </a:prstGeom>
        </p:spPr>
        <p:txBody>
          <a:bodyPr wrap="square">
            <a:spAutoFit/>
          </a:bodyPr>
          <a:lstStyle/>
          <a:p>
            <a:r>
              <a:rPr lang="zh-CN" altLang="en-US" sz="3600" dirty="0">
                <a:solidFill>
                  <a:schemeClr val="bg1"/>
                </a:solidFill>
                <a:latin typeface="华文新魏" panose="02010800040101010101" pitchFamily="2" charset="-122"/>
                <a:ea typeface="华文新魏" panose="02010800040101010101" pitchFamily="2" charset="-122"/>
              </a:rPr>
              <a:t>一</a:t>
            </a:r>
            <a:r>
              <a:rPr lang="en-US" altLang="zh-CN" sz="3600" dirty="0">
                <a:solidFill>
                  <a:schemeClr val="bg1"/>
                </a:solidFill>
                <a:latin typeface="华文新魏" panose="02010800040101010101" pitchFamily="2" charset="-122"/>
                <a:ea typeface="华文新魏" panose="02010800040101010101" pitchFamily="2" charset="-122"/>
              </a:rPr>
              <a:t>.</a:t>
            </a:r>
            <a:r>
              <a:rPr lang="zh-CN" altLang="en-US" sz="3600" dirty="0">
                <a:solidFill>
                  <a:schemeClr val="bg1"/>
                </a:solidFill>
                <a:latin typeface="华文新魏" panose="02010800040101010101" pitchFamily="2" charset="-122"/>
                <a:ea typeface="华文新魏" panose="02010800040101010101" pitchFamily="2" charset="-122"/>
              </a:rPr>
              <a:t>在线科技舆情的主题事件形成的过程</a:t>
            </a:r>
            <a:endParaRPr lang="en-US" altLang="zh-CN" sz="3600" dirty="0">
              <a:solidFill>
                <a:schemeClr val="bg1"/>
              </a:solidFill>
              <a:latin typeface="华文新魏" panose="02010800040101010101" pitchFamily="2" charset="-122"/>
              <a:ea typeface="华文新魏" panose="02010800040101010101" pitchFamily="2" charset="-122"/>
            </a:endParaRPr>
          </a:p>
          <a:p>
            <a:r>
              <a:rPr lang="zh-CN" altLang="en-US" sz="3600" dirty="0">
                <a:solidFill>
                  <a:schemeClr val="bg1"/>
                </a:solidFill>
                <a:latin typeface="华文新魏" panose="02010800040101010101" pitchFamily="2" charset="-122"/>
                <a:ea typeface="华文新魏" panose="02010800040101010101" pitchFamily="2" charset="-122"/>
              </a:rPr>
              <a:t>                选择基因编辑婴儿例</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92E5FF32-2AFD-4D9B-8BD4-32040E15C05C}"/>
              </a:ext>
            </a:extLst>
          </p:cNvPr>
          <p:cNvSpPr/>
          <p:nvPr/>
        </p:nvSpPr>
        <p:spPr>
          <a:xfrm>
            <a:off x="9233129" y="239079"/>
            <a:ext cx="2441694" cy="769441"/>
          </a:xfrm>
          <a:prstGeom prst="rect">
            <a:avLst/>
          </a:prstGeom>
        </p:spPr>
        <p:txBody>
          <a:bodyPr wrap="none">
            <a:spAutoFit/>
          </a:bodyPr>
          <a:lstStyle/>
          <a:p>
            <a:r>
              <a:rPr lang="zh-CN" altLang="en-US" sz="4400" dirty="0">
                <a:solidFill>
                  <a:srgbClr val="000000"/>
                </a:solidFill>
                <a:latin typeface="华文新魏" panose="02010800040101010101" pitchFamily="2" charset="-122"/>
                <a:ea typeface="华文新魏" panose="02010800040101010101" pitchFamily="2" charset="-122"/>
              </a:rPr>
              <a:t>事件进展</a:t>
            </a:r>
            <a:endParaRPr lang="zh-CN" altLang="en-US" sz="4400" b="0" i="0" dirty="0">
              <a:solidFill>
                <a:srgbClr val="000000"/>
              </a:solidFill>
              <a:effectLst/>
              <a:latin typeface="华文新魏" panose="02010800040101010101" pitchFamily="2" charset="-122"/>
              <a:ea typeface="华文新魏" panose="02010800040101010101" pitchFamily="2" charset="-122"/>
            </a:endParaRPr>
          </a:p>
        </p:txBody>
      </p:sp>
      <p:sp>
        <p:nvSpPr>
          <p:cNvPr id="4" name="矩形 3">
            <a:extLst>
              <a:ext uri="{FF2B5EF4-FFF2-40B4-BE49-F238E27FC236}">
                <a16:creationId xmlns:a16="http://schemas.microsoft.com/office/drawing/2014/main" id="{23C86117-9F97-4C46-B6EB-B1730A9EB40B}"/>
              </a:ext>
            </a:extLst>
          </p:cNvPr>
          <p:cNvSpPr/>
          <p:nvPr/>
        </p:nvSpPr>
        <p:spPr>
          <a:xfrm>
            <a:off x="2365463" y="1122368"/>
            <a:ext cx="1826141"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新闻撤稿</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5" name="矩形 4">
            <a:extLst>
              <a:ext uri="{FF2B5EF4-FFF2-40B4-BE49-F238E27FC236}">
                <a16:creationId xmlns:a16="http://schemas.microsoft.com/office/drawing/2014/main" id="{655BE250-7182-438F-BBC3-4AB26BB1E8AC}"/>
              </a:ext>
            </a:extLst>
          </p:cNvPr>
          <p:cNvSpPr/>
          <p:nvPr/>
        </p:nvSpPr>
        <p:spPr>
          <a:xfrm>
            <a:off x="4010617" y="1556428"/>
            <a:ext cx="1826141"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删除视频</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16" name="矩形 15">
            <a:extLst>
              <a:ext uri="{FF2B5EF4-FFF2-40B4-BE49-F238E27FC236}">
                <a16:creationId xmlns:a16="http://schemas.microsoft.com/office/drawing/2014/main" id="{29C974AC-6E5D-4CE0-94EF-2A655E0931CB}"/>
              </a:ext>
            </a:extLst>
          </p:cNvPr>
          <p:cNvSpPr/>
          <p:nvPr/>
        </p:nvSpPr>
        <p:spPr>
          <a:xfrm>
            <a:off x="1649560" y="735420"/>
            <a:ext cx="595035" cy="584775"/>
          </a:xfrm>
          <a:prstGeom prst="rect">
            <a:avLst/>
          </a:prstGeom>
        </p:spPr>
        <p:txBody>
          <a:bodyPr wrap="none">
            <a:spAutoFit/>
          </a:bodyPr>
          <a:lstStyle/>
          <a:p>
            <a:r>
              <a:rPr lang="zh-CN" altLang="en-US" sz="3200" b="0" i="0" dirty="0">
                <a:solidFill>
                  <a:srgbClr val="333333"/>
                </a:solidFill>
                <a:effectLst/>
                <a:latin typeface="Microsoft YaHei" panose="020B0503020204020204" pitchFamily="34" charset="-122"/>
                <a:ea typeface="Microsoft YaHei" panose="020B0503020204020204" pitchFamily="34" charset="-122"/>
              </a:rPr>
              <a:t>起</a:t>
            </a:r>
          </a:p>
        </p:txBody>
      </p:sp>
      <p:sp>
        <p:nvSpPr>
          <p:cNvPr id="8" name="矩形 7">
            <a:extLst>
              <a:ext uri="{FF2B5EF4-FFF2-40B4-BE49-F238E27FC236}">
                <a16:creationId xmlns:a16="http://schemas.microsoft.com/office/drawing/2014/main" id="{8D6B163F-8601-40B0-9586-D141623FCBC9}"/>
              </a:ext>
            </a:extLst>
          </p:cNvPr>
          <p:cNvSpPr/>
          <p:nvPr/>
        </p:nvSpPr>
        <p:spPr>
          <a:xfrm>
            <a:off x="5655771" y="1928222"/>
            <a:ext cx="1826141"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公开数据</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9" name="矩形 8">
            <a:extLst>
              <a:ext uri="{FF2B5EF4-FFF2-40B4-BE49-F238E27FC236}">
                <a16:creationId xmlns:a16="http://schemas.microsoft.com/office/drawing/2014/main" id="{85CF1FD0-9669-4F5E-A274-A47B745EBE13}"/>
              </a:ext>
            </a:extLst>
          </p:cNvPr>
          <p:cNvSpPr/>
          <p:nvPr/>
        </p:nvSpPr>
        <p:spPr>
          <a:xfrm>
            <a:off x="7087327" y="2329190"/>
            <a:ext cx="3057247"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“查封”办公室</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11" name="矩形 10">
            <a:extLst>
              <a:ext uri="{FF2B5EF4-FFF2-40B4-BE49-F238E27FC236}">
                <a16:creationId xmlns:a16="http://schemas.microsoft.com/office/drawing/2014/main" id="{20130F79-2BFD-4698-AFA4-75B4A305C4D4}"/>
              </a:ext>
            </a:extLst>
          </p:cNvPr>
          <p:cNvSpPr/>
          <p:nvPr/>
        </p:nvSpPr>
        <p:spPr>
          <a:xfrm>
            <a:off x="5863156" y="2854504"/>
            <a:ext cx="1826140" cy="584775"/>
          </a:xfrm>
          <a:prstGeom prst="rect">
            <a:avLst/>
          </a:prstGeom>
        </p:spPr>
        <p:txBody>
          <a:bodyPr wrap="squar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现身港大</a:t>
            </a:r>
            <a:endParaRPr lang="zh-CN" altLang="en-US" sz="3200" dirty="0"/>
          </a:p>
        </p:txBody>
      </p:sp>
      <p:sp>
        <p:nvSpPr>
          <p:cNvPr id="12" name="矩形 11">
            <a:extLst>
              <a:ext uri="{FF2B5EF4-FFF2-40B4-BE49-F238E27FC236}">
                <a16:creationId xmlns:a16="http://schemas.microsoft.com/office/drawing/2014/main" id="{4FFE75FF-C1DD-4778-9BDE-24EFB868DDB1}"/>
              </a:ext>
            </a:extLst>
          </p:cNvPr>
          <p:cNvSpPr/>
          <p:nvPr/>
        </p:nvSpPr>
        <p:spPr>
          <a:xfrm>
            <a:off x="3767019" y="3417437"/>
            <a:ext cx="2646878"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暂停科研活动</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14" name="矩形 13">
            <a:extLst>
              <a:ext uri="{FF2B5EF4-FFF2-40B4-BE49-F238E27FC236}">
                <a16:creationId xmlns:a16="http://schemas.microsoft.com/office/drawing/2014/main" id="{9C60026E-22C0-4DAE-BEAE-447718E10978}"/>
              </a:ext>
            </a:extLst>
          </p:cNvPr>
          <p:cNvSpPr/>
          <p:nvPr/>
        </p:nvSpPr>
        <p:spPr>
          <a:xfrm>
            <a:off x="2244595" y="3933025"/>
            <a:ext cx="1826141"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初步查明</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17" name="矩形 16">
            <a:extLst>
              <a:ext uri="{FF2B5EF4-FFF2-40B4-BE49-F238E27FC236}">
                <a16:creationId xmlns:a16="http://schemas.microsoft.com/office/drawing/2014/main" id="{D6F79315-2261-40EF-927B-CB39C2E9E3F2}"/>
              </a:ext>
            </a:extLst>
          </p:cNvPr>
          <p:cNvSpPr/>
          <p:nvPr/>
        </p:nvSpPr>
        <p:spPr>
          <a:xfrm>
            <a:off x="3416175" y="4448613"/>
            <a:ext cx="1826141"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案件宣判</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24" name="矩形 23">
            <a:extLst>
              <a:ext uri="{FF2B5EF4-FFF2-40B4-BE49-F238E27FC236}">
                <a16:creationId xmlns:a16="http://schemas.microsoft.com/office/drawing/2014/main" id="{F17950F9-29BF-497C-B94B-2B0566BFEB7C}"/>
              </a:ext>
            </a:extLst>
          </p:cNvPr>
          <p:cNvSpPr/>
          <p:nvPr/>
        </p:nvSpPr>
        <p:spPr>
          <a:xfrm>
            <a:off x="5060736" y="4781957"/>
            <a:ext cx="595035" cy="584775"/>
          </a:xfrm>
          <a:prstGeom prst="rect">
            <a:avLst/>
          </a:prstGeom>
        </p:spPr>
        <p:txBody>
          <a:bodyPr wrap="squar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终</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18" name="矩形 17">
            <a:extLst>
              <a:ext uri="{FF2B5EF4-FFF2-40B4-BE49-F238E27FC236}">
                <a16:creationId xmlns:a16="http://schemas.microsoft.com/office/drawing/2014/main" id="{6CF63432-3BBC-47AE-8C31-4971326F2CC6}"/>
              </a:ext>
            </a:extLst>
          </p:cNvPr>
          <p:cNvSpPr/>
          <p:nvPr/>
        </p:nvSpPr>
        <p:spPr>
          <a:xfrm>
            <a:off x="4154142" y="23636"/>
            <a:ext cx="3290308" cy="1200329"/>
          </a:xfrm>
          <a:prstGeom prst="rect">
            <a:avLst/>
          </a:prstGeom>
        </p:spPr>
        <p:txBody>
          <a:bodyPr wrap="square">
            <a:spAutoFit/>
          </a:bodyPr>
          <a:lstStyle/>
          <a:p>
            <a:r>
              <a:rPr lang="en-US" altLang="zh-CN" dirty="0">
                <a:solidFill>
                  <a:srgbClr val="333333"/>
                </a:solidFill>
                <a:latin typeface="arial" panose="020B0604020202020204" pitchFamily="34" charset="0"/>
              </a:rPr>
              <a:t>2018</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11</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27</a:t>
            </a:r>
            <a:r>
              <a:rPr lang="zh-CN" altLang="en-US" dirty="0">
                <a:solidFill>
                  <a:srgbClr val="333333"/>
                </a:solidFill>
                <a:latin typeface="arial" panose="020B0604020202020204" pitchFamily="34" charset="0"/>
              </a:rPr>
              <a:t>日消息，舆论引爆自人民网深圳频道一篇名为</a:t>
            </a:r>
            <a:r>
              <a:rPr lang="en-US" altLang="zh-CN" dirty="0">
                <a:solidFill>
                  <a:srgbClr val="333333"/>
                </a:solidFill>
                <a:latin typeface="arial" panose="020B0604020202020204" pitchFamily="34" charset="0"/>
              </a:rPr>
              <a:t>《</a:t>
            </a:r>
            <a:r>
              <a:rPr lang="zh-CN" altLang="en-US" dirty="0">
                <a:solidFill>
                  <a:srgbClr val="FF0000"/>
                </a:solidFill>
                <a:latin typeface="arial" panose="020B0604020202020204" pitchFamily="34" charset="0"/>
              </a:rPr>
              <a:t>世界首例</a:t>
            </a:r>
            <a:r>
              <a:rPr lang="zh-CN" altLang="en-US" dirty="0">
                <a:solidFill>
                  <a:srgbClr val="333333"/>
                </a:solidFill>
                <a:latin typeface="arial" panose="020B0604020202020204" pitchFamily="34" charset="0"/>
              </a:rPr>
              <a:t>免疫艾滋病的基因编辑婴儿在中国诞生</a:t>
            </a:r>
            <a:r>
              <a:rPr lang="en-US" altLang="zh-CN" dirty="0">
                <a:solidFill>
                  <a:srgbClr val="333333"/>
                </a:solidFill>
                <a:latin typeface="arial" panose="020B0604020202020204" pitchFamily="34" charset="0"/>
              </a:rPr>
              <a:t>》</a:t>
            </a:r>
            <a:endParaRPr lang="zh-CN" altLang="en-US" dirty="0"/>
          </a:p>
        </p:txBody>
      </p:sp>
      <p:sp>
        <p:nvSpPr>
          <p:cNvPr id="19" name="矩形 18">
            <a:extLst>
              <a:ext uri="{FF2B5EF4-FFF2-40B4-BE49-F238E27FC236}">
                <a16:creationId xmlns:a16="http://schemas.microsoft.com/office/drawing/2014/main" id="{55A86C0A-D9FB-40AA-A795-7CA3757BE355}"/>
              </a:ext>
            </a:extLst>
          </p:cNvPr>
          <p:cNvSpPr/>
          <p:nvPr/>
        </p:nvSpPr>
        <p:spPr>
          <a:xfrm>
            <a:off x="368875" y="1774333"/>
            <a:ext cx="3611744" cy="1477328"/>
          </a:xfrm>
          <a:prstGeom prst="rect">
            <a:avLst/>
          </a:prstGeom>
        </p:spPr>
        <p:txBody>
          <a:bodyPr wrap="square">
            <a:spAutoFit/>
          </a:bodyPr>
          <a:lstStyle/>
          <a:p>
            <a:r>
              <a:rPr lang="en-US" altLang="zh-CN" dirty="0">
                <a:solidFill>
                  <a:srgbClr val="FF0000"/>
                </a:solidFill>
                <a:latin typeface="arial" panose="020B0604020202020204" pitchFamily="34" charset="0"/>
              </a:rPr>
              <a:t>2018</a:t>
            </a:r>
            <a:r>
              <a:rPr lang="zh-CN" altLang="en-US" dirty="0">
                <a:solidFill>
                  <a:srgbClr val="FF0000"/>
                </a:solidFill>
                <a:latin typeface="arial" panose="020B0604020202020204" pitchFamily="34" charset="0"/>
              </a:rPr>
              <a:t>年</a:t>
            </a:r>
            <a:r>
              <a:rPr lang="en-US" altLang="zh-CN" dirty="0">
                <a:solidFill>
                  <a:srgbClr val="FF0000"/>
                </a:solidFill>
                <a:latin typeface="arial" panose="020B0604020202020204" pitchFamily="34" charset="0"/>
              </a:rPr>
              <a:t>11</a:t>
            </a:r>
            <a:r>
              <a:rPr lang="zh-CN" altLang="en-US" dirty="0">
                <a:solidFill>
                  <a:srgbClr val="FF0000"/>
                </a:solidFill>
                <a:latin typeface="arial" panose="020B0604020202020204" pitchFamily="34" charset="0"/>
              </a:rPr>
              <a:t>月</a:t>
            </a:r>
            <a:r>
              <a:rPr lang="en-US" altLang="zh-CN" dirty="0">
                <a:solidFill>
                  <a:srgbClr val="FF0000"/>
                </a:solidFill>
                <a:latin typeface="arial" panose="020B0604020202020204" pitchFamily="34" charset="0"/>
              </a:rPr>
              <a:t>25</a:t>
            </a:r>
            <a:r>
              <a:rPr lang="zh-CN" altLang="en-US" dirty="0">
                <a:solidFill>
                  <a:srgbClr val="FF0000"/>
                </a:solidFill>
                <a:latin typeface="arial" panose="020B0604020202020204" pitchFamily="34" charset="0"/>
              </a:rPr>
              <a:t>日、</a:t>
            </a:r>
            <a:r>
              <a:rPr lang="en-US" altLang="zh-CN" dirty="0">
                <a:solidFill>
                  <a:srgbClr val="FF0000"/>
                </a:solidFill>
                <a:latin typeface="arial" panose="020B0604020202020204" pitchFamily="34" charset="0"/>
              </a:rPr>
              <a:t>26</a:t>
            </a:r>
            <a:r>
              <a:rPr lang="zh-CN" altLang="en-US" dirty="0">
                <a:solidFill>
                  <a:srgbClr val="FF0000"/>
                </a:solidFill>
                <a:latin typeface="arial" panose="020B0604020202020204" pitchFamily="34" charset="0"/>
              </a:rPr>
              <a:t>日</a:t>
            </a:r>
            <a:r>
              <a:rPr lang="zh-CN" altLang="en-US" dirty="0">
                <a:solidFill>
                  <a:srgbClr val="333333"/>
                </a:solidFill>
                <a:latin typeface="arial" panose="020B0604020202020204" pitchFamily="34" charset="0"/>
              </a:rPr>
              <a:t>两天，贺建奎却以南方科技大学副教授身份分别在国内和海外视频平台优酷与</a:t>
            </a:r>
            <a:r>
              <a:rPr lang="en-US" altLang="zh-CN" dirty="0">
                <a:solidFill>
                  <a:srgbClr val="333333"/>
                </a:solidFill>
                <a:latin typeface="arial" panose="020B0604020202020204" pitchFamily="34" charset="0"/>
              </a:rPr>
              <a:t>YouTube</a:t>
            </a:r>
            <a:r>
              <a:rPr lang="zh-CN" altLang="en-US" dirty="0">
                <a:solidFill>
                  <a:srgbClr val="333333"/>
                </a:solidFill>
                <a:latin typeface="arial" panose="020B0604020202020204" pitchFamily="34" charset="0"/>
              </a:rPr>
              <a:t>上各上传了</a:t>
            </a:r>
            <a:r>
              <a:rPr lang="en-US" altLang="zh-CN" dirty="0">
                <a:solidFill>
                  <a:srgbClr val="333333"/>
                </a:solidFill>
                <a:latin typeface="arial" panose="020B0604020202020204" pitchFamily="34" charset="0"/>
              </a:rPr>
              <a:t>5</a:t>
            </a:r>
            <a:r>
              <a:rPr lang="zh-CN" altLang="en-US" dirty="0">
                <a:solidFill>
                  <a:srgbClr val="333333"/>
                </a:solidFill>
                <a:latin typeface="arial" panose="020B0604020202020204" pitchFamily="34" charset="0"/>
              </a:rPr>
              <a:t>段详细讲述该试验的解说视频。</a:t>
            </a:r>
            <a:endParaRPr lang="zh-CN" altLang="en-US" dirty="0"/>
          </a:p>
        </p:txBody>
      </p:sp>
      <p:sp>
        <p:nvSpPr>
          <p:cNvPr id="20" name="矩形 19">
            <a:extLst>
              <a:ext uri="{FF2B5EF4-FFF2-40B4-BE49-F238E27FC236}">
                <a16:creationId xmlns:a16="http://schemas.microsoft.com/office/drawing/2014/main" id="{CC424CAE-C87E-4C65-BE4D-F26A17549813}"/>
              </a:ext>
            </a:extLst>
          </p:cNvPr>
          <p:cNvSpPr/>
          <p:nvPr/>
        </p:nvSpPr>
        <p:spPr>
          <a:xfrm>
            <a:off x="7381378" y="1248650"/>
            <a:ext cx="4641296" cy="1200329"/>
          </a:xfrm>
          <a:prstGeom prst="rect">
            <a:avLst/>
          </a:prstGeom>
        </p:spPr>
        <p:txBody>
          <a:bodyPr wrap="square">
            <a:spAutoFit/>
          </a:bodyPr>
          <a:lstStyle/>
          <a:p>
            <a:r>
              <a:rPr lang="en-US" altLang="zh-CN" dirty="0">
                <a:solidFill>
                  <a:srgbClr val="333333"/>
                </a:solidFill>
                <a:latin typeface="arial" panose="020B0604020202020204" pitchFamily="34" charset="0"/>
              </a:rPr>
              <a:t>2018</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11</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26</a:t>
            </a:r>
            <a:r>
              <a:rPr lang="zh-CN" altLang="en-US" dirty="0">
                <a:solidFill>
                  <a:srgbClr val="333333"/>
                </a:solidFill>
                <a:latin typeface="arial" panose="020B0604020202020204" pitchFamily="34" charset="0"/>
              </a:rPr>
              <a:t>日</a:t>
            </a:r>
            <a:r>
              <a:rPr lang="en-US" altLang="zh-CN" dirty="0">
                <a:solidFill>
                  <a:srgbClr val="333333"/>
                </a:solidFill>
                <a:latin typeface="arial" panose="020B0604020202020204" pitchFamily="34" charset="0"/>
              </a:rPr>
              <a:t>23</a:t>
            </a:r>
            <a:r>
              <a:rPr lang="zh-CN" altLang="en-US" dirty="0">
                <a:solidFill>
                  <a:srgbClr val="333333"/>
                </a:solidFill>
                <a:latin typeface="arial" panose="020B0604020202020204" pitchFamily="34" charset="0"/>
              </a:rPr>
              <a:t>时</a:t>
            </a:r>
            <a:r>
              <a:rPr lang="en-US" altLang="zh-CN" dirty="0">
                <a:solidFill>
                  <a:srgbClr val="333333"/>
                </a:solidFill>
                <a:latin typeface="arial" panose="020B0604020202020204" pitchFamily="34" charset="0"/>
              </a:rPr>
              <a:t>30</a:t>
            </a:r>
            <a:r>
              <a:rPr lang="zh-CN" altLang="en-US" dirty="0">
                <a:solidFill>
                  <a:srgbClr val="333333"/>
                </a:solidFill>
                <a:latin typeface="arial" panose="020B0604020202020204" pitchFamily="34" charset="0"/>
              </a:rPr>
              <a:t>分左右，贺建奎团队负责媒体事宜的工作人员陈远林表示，贺建奎将于本周三在香港会议上公开该项目数据。</a:t>
            </a:r>
            <a:endParaRPr lang="zh-CN" altLang="en-US" dirty="0"/>
          </a:p>
        </p:txBody>
      </p:sp>
      <p:sp>
        <p:nvSpPr>
          <p:cNvPr id="21" name="矩形 20">
            <a:extLst>
              <a:ext uri="{FF2B5EF4-FFF2-40B4-BE49-F238E27FC236}">
                <a16:creationId xmlns:a16="http://schemas.microsoft.com/office/drawing/2014/main" id="{163F69B4-68F6-4224-9055-EF4FE3722EEF}"/>
              </a:ext>
            </a:extLst>
          </p:cNvPr>
          <p:cNvSpPr/>
          <p:nvPr/>
        </p:nvSpPr>
        <p:spPr>
          <a:xfrm>
            <a:off x="8749802" y="2819400"/>
            <a:ext cx="3442198" cy="1477328"/>
          </a:xfrm>
          <a:prstGeom prst="rect">
            <a:avLst/>
          </a:prstGeom>
        </p:spPr>
        <p:txBody>
          <a:bodyPr wrap="square">
            <a:spAutoFit/>
          </a:bodyPr>
          <a:lstStyle/>
          <a:p>
            <a:r>
              <a:rPr lang="en-US" altLang="zh-CN" dirty="0">
                <a:solidFill>
                  <a:srgbClr val="333333"/>
                </a:solidFill>
                <a:latin typeface="arial" panose="020B0604020202020204" pitchFamily="34" charset="0"/>
              </a:rPr>
              <a:t>2018</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11</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27</a:t>
            </a:r>
            <a:r>
              <a:rPr lang="zh-CN" altLang="en-US" dirty="0">
                <a:solidFill>
                  <a:srgbClr val="333333"/>
                </a:solidFill>
                <a:latin typeface="arial" panose="020B0604020202020204" pitchFamily="34" charset="0"/>
              </a:rPr>
              <a:t>日晚间，在南方科技大学贺建奎所属办公室，发现办公室门外的介绍内容已摘除，并贴上印有“请勿入内，后果自负”南方科技大学盖章的提示条</a:t>
            </a:r>
            <a:endParaRPr lang="zh-CN" altLang="en-US" dirty="0"/>
          </a:p>
        </p:txBody>
      </p:sp>
      <p:sp>
        <p:nvSpPr>
          <p:cNvPr id="25" name="矩形 24">
            <a:extLst>
              <a:ext uri="{FF2B5EF4-FFF2-40B4-BE49-F238E27FC236}">
                <a16:creationId xmlns:a16="http://schemas.microsoft.com/office/drawing/2014/main" id="{A21A913D-A9A8-4389-AE43-53B77D9EE29C}"/>
              </a:ext>
            </a:extLst>
          </p:cNvPr>
          <p:cNvSpPr/>
          <p:nvPr/>
        </p:nvSpPr>
        <p:spPr>
          <a:xfrm>
            <a:off x="7578221" y="4296728"/>
            <a:ext cx="2788758" cy="2031325"/>
          </a:xfrm>
          <a:prstGeom prst="rect">
            <a:avLst/>
          </a:prstGeom>
        </p:spPr>
        <p:txBody>
          <a:bodyPr wrap="square">
            <a:spAutoFit/>
          </a:bodyPr>
          <a:lstStyle/>
          <a:p>
            <a:r>
              <a:rPr lang="zh-CN" altLang="en-US" dirty="0"/>
              <a:t>2018年11月28日12时50分，贺建奎现身香港大学李兆</a:t>
            </a:r>
          </a:p>
          <a:p>
            <a:r>
              <a:rPr lang="zh-CN" altLang="en-US" dirty="0"/>
              <a:t>基会议中心。在讲台上站定后，其对自己的研究致歉，并在现场披露“露露娜娜已经健康出生”，“结果符合预期”。</a:t>
            </a:r>
          </a:p>
        </p:txBody>
      </p:sp>
      <p:cxnSp>
        <p:nvCxnSpPr>
          <p:cNvPr id="28" name="直接箭头连接符 27">
            <a:extLst>
              <a:ext uri="{FF2B5EF4-FFF2-40B4-BE49-F238E27FC236}">
                <a16:creationId xmlns:a16="http://schemas.microsoft.com/office/drawing/2014/main" id="{41CE576E-9C56-43F2-BB48-5B81F9A6257B}"/>
              </a:ext>
            </a:extLst>
          </p:cNvPr>
          <p:cNvCxnSpPr>
            <a:stCxn id="4" idx="0"/>
            <a:endCxn id="18" idx="1"/>
          </p:cNvCxnSpPr>
          <p:nvPr/>
        </p:nvCxnSpPr>
        <p:spPr>
          <a:xfrm flipV="1">
            <a:off x="3278534" y="623801"/>
            <a:ext cx="875608" cy="4985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5244E7D8-2661-4298-8709-5D97C6AA757C}"/>
              </a:ext>
            </a:extLst>
          </p:cNvPr>
          <p:cNvCxnSpPr>
            <a:stCxn id="5" idx="2"/>
            <a:endCxn id="19" idx="3"/>
          </p:cNvCxnSpPr>
          <p:nvPr/>
        </p:nvCxnSpPr>
        <p:spPr>
          <a:xfrm flipH="1">
            <a:off x="3980619" y="2141203"/>
            <a:ext cx="943069" cy="3717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AD5D331B-D3FF-4090-B6F4-0593ABD4E562}"/>
              </a:ext>
            </a:extLst>
          </p:cNvPr>
          <p:cNvCxnSpPr>
            <a:stCxn id="8" idx="0"/>
            <a:endCxn id="20" idx="1"/>
          </p:cNvCxnSpPr>
          <p:nvPr/>
        </p:nvCxnSpPr>
        <p:spPr>
          <a:xfrm flipV="1">
            <a:off x="6568842" y="1848815"/>
            <a:ext cx="812536" cy="794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0702D21C-F106-49D5-A7A9-C6A31F55F175}"/>
              </a:ext>
            </a:extLst>
          </p:cNvPr>
          <p:cNvCxnSpPr>
            <a:cxnSpLocks/>
            <a:stCxn id="9" idx="3"/>
            <a:endCxn id="21" idx="0"/>
          </p:cNvCxnSpPr>
          <p:nvPr/>
        </p:nvCxnSpPr>
        <p:spPr>
          <a:xfrm>
            <a:off x="10144574" y="2621578"/>
            <a:ext cx="326327" cy="1978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9AF6D025-0DA3-4754-A85D-12D49A5460C7}"/>
              </a:ext>
            </a:extLst>
          </p:cNvPr>
          <p:cNvCxnSpPr>
            <a:stCxn id="11" idx="3"/>
            <a:endCxn id="25" idx="0"/>
          </p:cNvCxnSpPr>
          <p:nvPr/>
        </p:nvCxnSpPr>
        <p:spPr>
          <a:xfrm>
            <a:off x="7689296" y="3146892"/>
            <a:ext cx="1283304" cy="11498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矩形 38">
            <a:extLst>
              <a:ext uri="{FF2B5EF4-FFF2-40B4-BE49-F238E27FC236}">
                <a16:creationId xmlns:a16="http://schemas.microsoft.com/office/drawing/2014/main" id="{7B0F52A6-A12D-48FA-87EC-229CC2EB4E71}"/>
              </a:ext>
            </a:extLst>
          </p:cNvPr>
          <p:cNvSpPr/>
          <p:nvPr/>
        </p:nvSpPr>
        <p:spPr>
          <a:xfrm>
            <a:off x="3184234" y="5784234"/>
            <a:ext cx="4489107" cy="1754326"/>
          </a:xfrm>
          <a:prstGeom prst="rect">
            <a:avLst/>
          </a:prstGeom>
        </p:spPr>
        <p:txBody>
          <a:bodyPr wrap="square">
            <a:spAutoFit/>
          </a:bodyPr>
          <a:lstStyle/>
          <a:p>
            <a:r>
              <a:rPr lang="en-US" altLang="zh-CN" dirty="0">
                <a:solidFill>
                  <a:srgbClr val="333333"/>
                </a:solidFill>
                <a:latin typeface="arial" panose="020B0604020202020204" pitchFamily="34" charset="0"/>
              </a:rPr>
              <a:t>2018</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11</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29</a:t>
            </a:r>
            <a:r>
              <a:rPr lang="zh-CN" altLang="en-US" dirty="0">
                <a:solidFill>
                  <a:srgbClr val="333333"/>
                </a:solidFill>
                <a:latin typeface="arial" panose="020B0604020202020204" pitchFamily="34" charset="0"/>
              </a:rPr>
              <a:t>日，国家卫生健康委员会、科学技术部、中国科学技术协会等三部门负责人接受新华社记者采访表示：此次事件性质极其恶劣，已要求有关单位暂停相关人员的科研活动，对违法违规行为坚决予以查处。</a:t>
            </a:r>
            <a:endParaRPr lang="zh-CN" altLang="en-US" dirty="0"/>
          </a:p>
        </p:txBody>
      </p:sp>
      <p:cxnSp>
        <p:nvCxnSpPr>
          <p:cNvPr id="41" name="直接箭头连接符 40">
            <a:extLst>
              <a:ext uri="{FF2B5EF4-FFF2-40B4-BE49-F238E27FC236}">
                <a16:creationId xmlns:a16="http://schemas.microsoft.com/office/drawing/2014/main" id="{90B5233D-7920-4048-9DAF-248D56A7933D}"/>
              </a:ext>
            </a:extLst>
          </p:cNvPr>
          <p:cNvCxnSpPr>
            <a:stCxn id="12" idx="3"/>
            <a:endCxn id="39" idx="0"/>
          </p:cNvCxnSpPr>
          <p:nvPr/>
        </p:nvCxnSpPr>
        <p:spPr>
          <a:xfrm flipH="1">
            <a:off x="5428788" y="3709825"/>
            <a:ext cx="985109" cy="20744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矩形 41">
            <a:extLst>
              <a:ext uri="{FF2B5EF4-FFF2-40B4-BE49-F238E27FC236}">
                <a16:creationId xmlns:a16="http://schemas.microsoft.com/office/drawing/2014/main" id="{269FB20A-5140-48E4-91CE-5A8A89149C73}"/>
              </a:ext>
            </a:extLst>
          </p:cNvPr>
          <p:cNvSpPr/>
          <p:nvPr/>
        </p:nvSpPr>
        <p:spPr>
          <a:xfrm>
            <a:off x="87842" y="3931483"/>
            <a:ext cx="1561718" cy="5078313"/>
          </a:xfrm>
          <a:prstGeom prst="rect">
            <a:avLst/>
          </a:prstGeom>
        </p:spPr>
        <p:txBody>
          <a:bodyPr wrap="square">
            <a:spAutoFit/>
          </a:bodyPr>
          <a:lstStyle/>
          <a:p>
            <a:r>
              <a:rPr lang="en-US" altLang="zh-CN" dirty="0">
                <a:solidFill>
                  <a:srgbClr val="333333"/>
                </a:solidFill>
                <a:latin typeface="arial" panose="020B0604020202020204" pitchFamily="34" charset="0"/>
              </a:rPr>
              <a:t>2019</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21</a:t>
            </a:r>
            <a:r>
              <a:rPr lang="zh-CN" altLang="en-US" dirty="0">
                <a:solidFill>
                  <a:srgbClr val="333333"/>
                </a:solidFill>
                <a:latin typeface="arial" panose="020B0604020202020204" pitchFamily="34" charset="0"/>
              </a:rPr>
              <a:t>日，从广东省“基因编辑婴儿事件”调查组获悉，现已初步查明，该事件系南方科技大学副教授贺建奎为追逐个人名利，自筹资金，蓄意逃避监管，私自组织有关人员，实施国家明令禁止的以生殖为目的的人类胚胎基因编辑活动。</a:t>
            </a:r>
            <a:endParaRPr lang="zh-CN" altLang="en-US" dirty="0"/>
          </a:p>
        </p:txBody>
      </p:sp>
      <p:cxnSp>
        <p:nvCxnSpPr>
          <p:cNvPr id="44" name="直接箭头连接符 43">
            <a:extLst>
              <a:ext uri="{FF2B5EF4-FFF2-40B4-BE49-F238E27FC236}">
                <a16:creationId xmlns:a16="http://schemas.microsoft.com/office/drawing/2014/main" id="{B7A5B193-4648-4EDF-92E6-5FFAF60F92BA}"/>
              </a:ext>
            </a:extLst>
          </p:cNvPr>
          <p:cNvCxnSpPr>
            <a:stCxn id="14" idx="1"/>
            <a:endCxn id="42" idx="0"/>
          </p:cNvCxnSpPr>
          <p:nvPr/>
        </p:nvCxnSpPr>
        <p:spPr>
          <a:xfrm flipH="1" flipV="1">
            <a:off x="868701" y="3931483"/>
            <a:ext cx="1375894" cy="2939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矩形 44">
            <a:extLst>
              <a:ext uri="{FF2B5EF4-FFF2-40B4-BE49-F238E27FC236}">
                <a16:creationId xmlns:a16="http://schemas.microsoft.com/office/drawing/2014/main" id="{E26EDD55-15BD-4DA6-A1D8-63ABBA0E4023}"/>
              </a:ext>
            </a:extLst>
          </p:cNvPr>
          <p:cNvSpPr/>
          <p:nvPr/>
        </p:nvSpPr>
        <p:spPr>
          <a:xfrm>
            <a:off x="1951123" y="4953237"/>
            <a:ext cx="1143604" cy="2585323"/>
          </a:xfrm>
          <a:prstGeom prst="rect">
            <a:avLst/>
          </a:prstGeom>
        </p:spPr>
        <p:txBody>
          <a:bodyPr wrap="square">
            <a:spAutoFit/>
          </a:bodyPr>
          <a:lstStyle/>
          <a:p>
            <a:r>
              <a:rPr lang="en-US" altLang="zh-CN" dirty="0">
                <a:solidFill>
                  <a:srgbClr val="333333"/>
                </a:solidFill>
                <a:latin typeface="arial" panose="020B0604020202020204" pitchFamily="34" charset="0"/>
              </a:rPr>
              <a:t>2019</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12</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30</a:t>
            </a:r>
            <a:r>
              <a:rPr lang="zh-CN" altLang="en-US" dirty="0">
                <a:solidFill>
                  <a:srgbClr val="333333"/>
                </a:solidFill>
                <a:latin typeface="arial" panose="020B0604020202020204" pitchFamily="34" charset="0"/>
              </a:rPr>
              <a:t>日，“基因编辑婴儿”案在深圳市南山区人民法院一审公开宣判。</a:t>
            </a:r>
            <a:endParaRPr lang="zh-CN" altLang="en-US" dirty="0"/>
          </a:p>
        </p:txBody>
      </p:sp>
      <p:cxnSp>
        <p:nvCxnSpPr>
          <p:cNvPr id="47" name="直接箭头连接符 46">
            <a:extLst>
              <a:ext uri="{FF2B5EF4-FFF2-40B4-BE49-F238E27FC236}">
                <a16:creationId xmlns:a16="http://schemas.microsoft.com/office/drawing/2014/main" id="{1D44E841-6B39-4136-8440-24E50A7BCEC7}"/>
              </a:ext>
            </a:extLst>
          </p:cNvPr>
          <p:cNvCxnSpPr>
            <a:stCxn id="17" idx="1"/>
            <a:endCxn id="45" idx="0"/>
          </p:cNvCxnSpPr>
          <p:nvPr/>
        </p:nvCxnSpPr>
        <p:spPr>
          <a:xfrm flipH="1">
            <a:off x="2522925" y="4741001"/>
            <a:ext cx="893250" cy="212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78104B37-8027-4409-A5A8-032DAE92964A}"/>
              </a:ext>
            </a:extLst>
          </p:cNvPr>
          <p:cNvSpPr/>
          <p:nvPr/>
        </p:nvSpPr>
        <p:spPr>
          <a:xfrm>
            <a:off x="526655" y="477976"/>
            <a:ext cx="2441694" cy="769441"/>
          </a:xfrm>
          <a:prstGeom prst="rect">
            <a:avLst/>
          </a:prstGeom>
        </p:spPr>
        <p:txBody>
          <a:bodyPr wrap="none">
            <a:spAutoFit/>
          </a:bodyPr>
          <a:lstStyle/>
          <a:p>
            <a:r>
              <a:rPr lang="zh-CN" altLang="en-US" sz="4400" dirty="0">
                <a:solidFill>
                  <a:srgbClr val="000000"/>
                </a:solidFill>
                <a:latin typeface="华文新魏" panose="02010800040101010101" pitchFamily="2" charset="-122"/>
                <a:ea typeface="华文新魏" panose="02010800040101010101" pitchFamily="2" charset="-122"/>
              </a:rPr>
              <a:t>事件回应</a:t>
            </a:r>
            <a:endParaRPr lang="zh-CN" altLang="en-US" sz="4400" b="0" i="0" dirty="0">
              <a:solidFill>
                <a:srgbClr val="000000"/>
              </a:solidFill>
              <a:effectLst/>
              <a:latin typeface="华文新魏" panose="02010800040101010101" pitchFamily="2" charset="-122"/>
              <a:ea typeface="华文新魏" panose="02010800040101010101" pitchFamily="2" charset="-122"/>
            </a:endParaRPr>
          </a:p>
        </p:txBody>
      </p:sp>
      <p:sp>
        <p:nvSpPr>
          <p:cNvPr id="4" name="矩形 3">
            <a:extLst>
              <a:ext uri="{FF2B5EF4-FFF2-40B4-BE49-F238E27FC236}">
                <a16:creationId xmlns:a16="http://schemas.microsoft.com/office/drawing/2014/main" id="{5D576429-E87E-416F-9862-54ED51DDBDC8}"/>
              </a:ext>
            </a:extLst>
          </p:cNvPr>
          <p:cNvSpPr/>
          <p:nvPr/>
        </p:nvSpPr>
        <p:spPr>
          <a:xfrm>
            <a:off x="584972" y="1386381"/>
            <a:ext cx="2236510"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各国科学家</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7" name="矩形 6">
            <a:extLst>
              <a:ext uri="{FF2B5EF4-FFF2-40B4-BE49-F238E27FC236}">
                <a16:creationId xmlns:a16="http://schemas.microsoft.com/office/drawing/2014/main" id="{65FD4E3C-19D1-472C-8153-6503714818EE}"/>
              </a:ext>
            </a:extLst>
          </p:cNvPr>
          <p:cNvSpPr/>
          <p:nvPr/>
        </p:nvSpPr>
        <p:spPr>
          <a:xfrm>
            <a:off x="3735896" y="1386381"/>
            <a:ext cx="1415772"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白桦林</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8" name="矩形 7">
            <a:extLst>
              <a:ext uri="{FF2B5EF4-FFF2-40B4-BE49-F238E27FC236}">
                <a16:creationId xmlns:a16="http://schemas.microsoft.com/office/drawing/2014/main" id="{AB5EC9DA-ED68-4A22-9B4F-A38A5204EAA2}"/>
              </a:ext>
            </a:extLst>
          </p:cNvPr>
          <p:cNvSpPr/>
          <p:nvPr/>
        </p:nvSpPr>
        <p:spPr>
          <a:xfrm>
            <a:off x="7096608" y="1386381"/>
            <a:ext cx="2236510"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深圳科创委</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9" name="矩形 8">
            <a:extLst>
              <a:ext uri="{FF2B5EF4-FFF2-40B4-BE49-F238E27FC236}">
                <a16:creationId xmlns:a16="http://schemas.microsoft.com/office/drawing/2014/main" id="{6D92B3C1-0222-464A-B6AD-AD8B3B737767}"/>
              </a:ext>
            </a:extLst>
          </p:cNvPr>
          <p:cNvSpPr/>
          <p:nvPr/>
        </p:nvSpPr>
        <p:spPr>
          <a:xfrm>
            <a:off x="584972" y="3880665"/>
            <a:ext cx="1826141"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中国科协</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10" name="矩形 9">
            <a:extLst>
              <a:ext uri="{FF2B5EF4-FFF2-40B4-BE49-F238E27FC236}">
                <a16:creationId xmlns:a16="http://schemas.microsoft.com/office/drawing/2014/main" id="{B7271C75-C76A-4BF6-8743-11057DE33F56}"/>
              </a:ext>
            </a:extLst>
          </p:cNvPr>
          <p:cNvSpPr/>
          <p:nvPr/>
        </p:nvSpPr>
        <p:spPr>
          <a:xfrm>
            <a:off x="3606219" y="3914836"/>
            <a:ext cx="1415772" cy="584775"/>
          </a:xfrm>
          <a:prstGeom prst="rect">
            <a:avLst/>
          </a:prstGeom>
        </p:spPr>
        <p:txBody>
          <a:bodyPr wrap="none">
            <a:spAutoFit/>
          </a:bodyPr>
          <a:lstStyle/>
          <a:p>
            <a:r>
              <a:rPr lang="zh-CN" altLang="en-US" sz="3200" dirty="0">
                <a:solidFill>
                  <a:srgbClr val="333333"/>
                </a:solidFill>
                <a:latin typeface="Microsoft YaHei" panose="020B0503020204020204" pitchFamily="34" charset="-122"/>
                <a:ea typeface="Microsoft YaHei" panose="020B0503020204020204" pitchFamily="34" charset="-122"/>
              </a:rPr>
              <a:t>两部委</a:t>
            </a:r>
            <a:endParaRPr lang="zh-CN" altLang="en-US" sz="3200" b="0" i="0" dirty="0">
              <a:solidFill>
                <a:srgbClr val="333333"/>
              </a:solidFill>
              <a:effectLst/>
              <a:latin typeface="Microsoft YaHei" panose="020B0503020204020204" pitchFamily="34" charset="-122"/>
              <a:ea typeface="Microsoft YaHei" panose="020B0503020204020204" pitchFamily="34" charset="-122"/>
            </a:endParaRPr>
          </a:p>
        </p:txBody>
      </p:sp>
      <p:sp>
        <p:nvSpPr>
          <p:cNvPr id="11" name="矩形 10">
            <a:extLst>
              <a:ext uri="{FF2B5EF4-FFF2-40B4-BE49-F238E27FC236}">
                <a16:creationId xmlns:a16="http://schemas.microsoft.com/office/drawing/2014/main" id="{C46BA7C3-174A-4937-91B2-00AA4DD76C82}"/>
              </a:ext>
            </a:extLst>
          </p:cNvPr>
          <p:cNvSpPr/>
          <p:nvPr/>
        </p:nvSpPr>
        <p:spPr>
          <a:xfrm>
            <a:off x="3606219" y="4510351"/>
            <a:ext cx="1415772" cy="584775"/>
          </a:xfrm>
          <a:prstGeom prst="rect">
            <a:avLst/>
          </a:prstGeom>
        </p:spPr>
        <p:txBody>
          <a:bodyPr wrap="none">
            <a:spAutoFit/>
          </a:bodyPr>
          <a:lstStyle/>
          <a:p>
            <a:r>
              <a:rPr lang="zh-CN" altLang="en-US" sz="3200" b="1" dirty="0">
                <a:solidFill>
                  <a:srgbClr val="333333"/>
                </a:solidFill>
                <a:latin typeface="arial" panose="020B0604020202020204" pitchFamily="34" charset="0"/>
              </a:rPr>
              <a:t>卫计委</a:t>
            </a:r>
            <a:endParaRPr lang="zh-CN" altLang="en-US" sz="3200" dirty="0"/>
          </a:p>
        </p:txBody>
      </p:sp>
      <p:sp>
        <p:nvSpPr>
          <p:cNvPr id="12" name="矩形 11">
            <a:extLst>
              <a:ext uri="{FF2B5EF4-FFF2-40B4-BE49-F238E27FC236}">
                <a16:creationId xmlns:a16="http://schemas.microsoft.com/office/drawing/2014/main" id="{3D302AA0-EB7B-46EE-9ACD-3E629BBB103C}"/>
              </a:ext>
            </a:extLst>
          </p:cNvPr>
          <p:cNvSpPr/>
          <p:nvPr/>
        </p:nvSpPr>
        <p:spPr>
          <a:xfrm>
            <a:off x="3606219" y="5657304"/>
            <a:ext cx="1415772" cy="584775"/>
          </a:xfrm>
          <a:prstGeom prst="rect">
            <a:avLst/>
          </a:prstGeom>
        </p:spPr>
        <p:txBody>
          <a:bodyPr wrap="none">
            <a:spAutoFit/>
          </a:bodyPr>
          <a:lstStyle/>
          <a:p>
            <a:r>
              <a:rPr lang="zh-CN" altLang="en-US" sz="3200" b="1" dirty="0">
                <a:solidFill>
                  <a:srgbClr val="333333"/>
                </a:solidFill>
                <a:latin typeface="arial" panose="020B0604020202020204" pitchFamily="34" charset="0"/>
              </a:rPr>
              <a:t>科技部</a:t>
            </a:r>
            <a:endParaRPr lang="zh-CN" altLang="en-US" sz="3200" dirty="0"/>
          </a:p>
        </p:txBody>
      </p:sp>
      <p:sp>
        <p:nvSpPr>
          <p:cNvPr id="13" name="矩形 12">
            <a:extLst>
              <a:ext uri="{FF2B5EF4-FFF2-40B4-BE49-F238E27FC236}">
                <a16:creationId xmlns:a16="http://schemas.microsoft.com/office/drawing/2014/main" id="{9353F8A2-CB9E-4DCA-B235-63A9EB1CB51A}"/>
              </a:ext>
            </a:extLst>
          </p:cNvPr>
          <p:cNvSpPr/>
          <p:nvPr/>
        </p:nvSpPr>
        <p:spPr>
          <a:xfrm>
            <a:off x="366992" y="1883511"/>
            <a:ext cx="3034219" cy="2031325"/>
          </a:xfrm>
          <a:prstGeom prst="rect">
            <a:avLst/>
          </a:prstGeom>
        </p:spPr>
        <p:txBody>
          <a:bodyPr wrap="square">
            <a:spAutoFit/>
          </a:bodyPr>
          <a:lstStyle/>
          <a:p>
            <a:r>
              <a:rPr lang="en-US" altLang="zh-CN" dirty="0">
                <a:solidFill>
                  <a:srgbClr val="333333"/>
                </a:solidFill>
                <a:latin typeface="arial" panose="020B0604020202020204" pitchFamily="34" charset="0"/>
              </a:rPr>
              <a:t>2018</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11</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26</a:t>
            </a:r>
            <a:r>
              <a:rPr lang="zh-CN" altLang="en-US" dirty="0">
                <a:solidFill>
                  <a:srgbClr val="333333"/>
                </a:solidFill>
                <a:latin typeface="arial" panose="020B0604020202020204" pitchFamily="34" charset="0"/>
              </a:rPr>
              <a:t>日，有逾百名科学家联名发声，坚决反对、强烈谴责人体胚胎基因编辑。联名信称，这项所谓研究的生物医学伦理审查形同虚设。直接进行人体实验，只能用“疯狂”来形容。</a:t>
            </a:r>
            <a:endParaRPr lang="zh-CN" altLang="en-US" dirty="0"/>
          </a:p>
        </p:txBody>
      </p:sp>
      <p:sp>
        <p:nvSpPr>
          <p:cNvPr id="14" name="矩形 13">
            <a:extLst>
              <a:ext uri="{FF2B5EF4-FFF2-40B4-BE49-F238E27FC236}">
                <a16:creationId xmlns:a16="http://schemas.microsoft.com/office/drawing/2014/main" id="{6F35BDD7-E958-4EEC-8C80-93D815EC36D1}"/>
              </a:ext>
            </a:extLst>
          </p:cNvPr>
          <p:cNvSpPr/>
          <p:nvPr/>
        </p:nvSpPr>
        <p:spPr>
          <a:xfrm>
            <a:off x="3735896" y="1946042"/>
            <a:ext cx="2817304" cy="2308324"/>
          </a:xfrm>
          <a:prstGeom prst="rect">
            <a:avLst/>
          </a:prstGeom>
        </p:spPr>
        <p:txBody>
          <a:bodyPr wrap="square">
            <a:spAutoFit/>
          </a:bodyPr>
          <a:lstStyle/>
          <a:p>
            <a:r>
              <a:rPr lang="zh-CN" altLang="en-US" dirty="0">
                <a:solidFill>
                  <a:srgbClr val="333333"/>
                </a:solidFill>
                <a:latin typeface="arial" panose="020B0604020202020204" pitchFamily="34" charset="0"/>
              </a:rPr>
              <a:t>白桦林全国联盟创始人“白桦”在接受澎湃新闻采访时表示，贺建奎团队在</a:t>
            </a:r>
            <a:r>
              <a:rPr lang="en-US" altLang="zh-CN" dirty="0">
                <a:solidFill>
                  <a:srgbClr val="333333"/>
                </a:solidFill>
                <a:latin typeface="arial" panose="020B0604020202020204" pitchFamily="34" charset="0"/>
              </a:rPr>
              <a:t>2017</a:t>
            </a:r>
            <a:r>
              <a:rPr lang="zh-CN" altLang="en-US" dirty="0">
                <a:solidFill>
                  <a:srgbClr val="333333"/>
                </a:solidFill>
                <a:latin typeface="arial" panose="020B0604020202020204" pitchFamily="34" charset="0"/>
              </a:rPr>
              <a:t>年三四月份初次联系了该组织，向该组织征集愿意参加基因编辑试验的患者。</a:t>
            </a:r>
          </a:p>
          <a:p>
            <a:br>
              <a:rPr lang="zh-CN" altLang="en-US" dirty="0"/>
            </a:br>
            <a:endParaRPr lang="zh-CN" altLang="en-US" dirty="0"/>
          </a:p>
        </p:txBody>
      </p:sp>
      <p:sp>
        <p:nvSpPr>
          <p:cNvPr id="15" name="矩形 14">
            <a:extLst>
              <a:ext uri="{FF2B5EF4-FFF2-40B4-BE49-F238E27FC236}">
                <a16:creationId xmlns:a16="http://schemas.microsoft.com/office/drawing/2014/main" id="{B34B46C3-B5E5-46B6-8180-05E74CACC3D1}"/>
              </a:ext>
            </a:extLst>
          </p:cNvPr>
          <p:cNvSpPr/>
          <p:nvPr/>
        </p:nvSpPr>
        <p:spPr>
          <a:xfrm>
            <a:off x="379964" y="4385429"/>
            <a:ext cx="3021247" cy="1477328"/>
          </a:xfrm>
          <a:prstGeom prst="rect">
            <a:avLst/>
          </a:prstGeom>
        </p:spPr>
        <p:txBody>
          <a:bodyPr wrap="square">
            <a:spAutoFit/>
          </a:bodyPr>
          <a:lstStyle/>
          <a:p>
            <a:r>
              <a:rPr lang="en-US" altLang="zh-CN" dirty="0"/>
              <a:t>2018</a:t>
            </a:r>
            <a:r>
              <a:rPr lang="zh-CN" altLang="en-US" dirty="0"/>
              <a:t>年</a:t>
            </a:r>
            <a:r>
              <a:rPr lang="en-US" altLang="zh-CN" dirty="0"/>
              <a:t>11</a:t>
            </a:r>
            <a:r>
              <a:rPr lang="zh-CN" altLang="en-US" dirty="0"/>
              <a:t>月</a:t>
            </a:r>
            <a:r>
              <a:rPr lang="en-US" altLang="zh-CN" dirty="0"/>
              <a:t>27</a:t>
            </a:r>
            <a:r>
              <a:rPr lang="zh-CN" altLang="en-US" dirty="0"/>
              <a:t>日，中国科协生命科学学会联合体发表声明，坚决反对有违科学精神和伦理道德的所谓科学研究与生物技术应用。</a:t>
            </a:r>
          </a:p>
        </p:txBody>
      </p:sp>
      <p:sp>
        <p:nvSpPr>
          <p:cNvPr id="16" name="矩形 15">
            <a:extLst>
              <a:ext uri="{FF2B5EF4-FFF2-40B4-BE49-F238E27FC236}">
                <a16:creationId xmlns:a16="http://schemas.microsoft.com/office/drawing/2014/main" id="{3FF90881-96B5-4E67-941E-D26979C7015C}"/>
              </a:ext>
            </a:extLst>
          </p:cNvPr>
          <p:cNvSpPr/>
          <p:nvPr/>
        </p:nvSpPr>
        <p:spPr>
          <a:xfrm>
            <a:off x="7086098" y="2024130"/>
            <a:ext cx="5049828" cy="2308324"/>
          </a:xfrm>
          <a:prstGeom prst="rect">
            <a:avLst/>
          </a:prstGeom>
        </p:spPr>
        <p:txBody>
          <a:bodyPr wrap="square">
            <a:spAutoFit/>
          </a:bodyPr>
          <a:lstStyle/>
          <a:p>
            <a:r>
              <a:rPr lang="en-US" altLang="zh-CN" dirty="0">
                <a:solidFill>
                  <a:srgbClr val="333333"/>
                </a:solidFill>
                <a:latin typeface="arial" panose="020B0604020202020204" pitchFamily="34" charset="0"/>
              </a:rPr>
              <a:t>2018</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11</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26</a:t>
            </a:r>
            <a:r>
              <a:rPr lang="zh-CN" altLang="en-US" dirty="0">
                <a:solidFill>
                  <a:srgbClr val="333333"/>
                </a:solidFill>
                <a:latin typeface="arial" panose="020B0604020202020204" pitchFamily="34" charset="0"/>
              </a:rPr>
              <a:t>日晚间，深圳市科技创新委员会在紧急回应称，经核查，深圳市科技创新委员会从未立项资助“</a:t>
            </a:r>
            <a:r>
              <a:rPr lang="en-US" altLang="zh-CN" dirty="0">
                <a:solidFill>
                  <a:srgbClr val="333333"/>
                </a:solidFill>
                <a:latin typeface="arial" panose="020B0604020202020204" pitchFamily="34" charset="0"/>
              </a:rPr>
              <a:t>CCR5</a:t>
            </a:r>
            <a:r>
              <a:rPr lang="zh-CN" altLang="en-US" dirty="0">
                <a:solidFill>
                  <a:srgbClr val="333333"/>
                </a:solidFill>
                <a:latin typeface="arial" panose="020B0604020202020204" pitchFamily="34" charset="0"/>
              </a:rPr>
              <a:t>基因编辑”、“</a:t>
            </a:r>
            <a:r>
              <a:rPr lang="en-US" altLang="zh-CN" dirty="0">
                <a:solidFill>
                  <a:srgbClr val="333333"/>
                </a:solidFill>
                <a:latin typeface="arial" panose="020B0604020202020204" pitchFamily="34" charset="0"/>
              </a:rPr>
              <a:t>HIV</a:t>
            </a:r>
            <a:r>
              <a:rPr lang="zh-CN" altLang="en-US" dirty="0">
                <a:solidFill>
                  <a:srgbClr val="333333"/>
                </a:solidFill>
                <a:latin typeface="arial" panose="020B0604020202020204" pitchFamily="34" charset="0"/>
              </a:rPr>
              <a:t>免疫基因</a:t>
            </a:r>
            <a:r>
              <a:rPr lang="en-US" altLang="zh-CN" dirty="0">
                <a:solidFill>
                  <a:srgbClr val="333333"/>
                </a:solidFill>
                <a:latin typeface="arial" panose="020B0604020202020204" pitchFamily="34" charset="0"/>
              </a:rPr>
              <a:t>CCR5</a:t>
            </a:r>
            <a:r>
              <a:rPr lang="zh-CN" altLang="en-US" dirty="0">
                <a:solidFill>
                  <a:srgbClr val="333333"/>
                </a:solidFill>
                <a:latin typeface="arial" panose="020B0604020202020204" pitchFamily="34" charset="0"/>
              </a:rPr>
              <a:t>胚胎基因编辑安全性和有效性评估”等自由探索项目，亦未资助南方科技大学贺建奎、覃金洲及深圳和美妇儿科医院在该领域的科技计划项目。该研究的临床注册信息上登载“经费或物资来源为深圳市科技创新自由探索项目”不属实。</a:t>
            </a:r>
            <a:endParaRPr lang="zh-CN" altLang="en-US" dirty="0"/>
          </a:p>
        </p:txBody>
      </p:sp>
      <p:sp>
        <p:nvSpPr>
          <p:cNvPr id="17" name="矩形 16">
            <a:extLst>
              <a:ext uri="{FF2B5EF4-FFF2-40B4-BE49-F238E27FC236}">
                <a16:creationId xmlns:a16="http://schemas.microsoft.com/office/drawing/2014/main" id="{92CA86F4-7226-435A-81B7-13EF78363E0E}"/>
              </a:ext>
            </a:extLst>
          </p:cNvPr>
          <p:cNvSpPr/>
          <p:nvPr/>
        </p:nvSpPr>
        <p:spPr>
          <a:xfrm>
            <a:off x="5199966" y="4490861"/>
            <a:ext cx="6096000" cy="646331"/>
          </a:xfrm>
          <a:prstGeom prst="rect">
            <a:avLst/>
          </a:prstGeom>
        </p:spPr>
        <p:txBody>
          <a:bodyPr>
            <a:spAutoFit/>
          </a:bodyPr>
          <a:lstStyle/>
          <a:p>
            <a:r>
              <a:rPr lang="en-US" altLang="zh-CN" dirty="0">
                <a:solidFill>
                  <a:srgbClr val="333333"/>
                </a:solidFill>
                <a:latin typeface="arial" panose="020B0604020202020204" pitchFamily="34" charset="0"/>
              </a:rPr>
              <a:t>2018</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11</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28</a:t>
            </a:r>
            <a:r>
              <a:rPr lang="zh-CN" altLang="en-US" dirty="0">
                <a:solidFill>
                  <a:srgbClr val="333333"/>
                </a:solidFill>
                <a:latin typeface="arial" panose="020B0604020202020204" pitchFamily="34" charset="0"/>
              </a:rPr>
              <a:t>日第二届国际人类基因编辑峰会有关“免疫艾滋病基因编辑婴儿”信息，相关部门正在进行调查核实。</a:t>
            </a:r>
            <a:endParaRPr lang="zh-CN" altLang="en-US" dirty="0"/>
          </a:p>
        </p:txBody>
      </p:sp>
      <p:sp>
        <p:nvSpPr>
          <p:cNvPr id="18" name="矩形 17">
            <a:extLst>
              <a:ext uri="{FF2B5EF4-FFF2-40B4-BE49-F238E27FC236}">
                <a16:creationId xmlns:a16="http://schemas.microsoft.com/office/drawing/2014/main" id="{3579B2A4-8360-4C37-9166-99A2693ED393}"/>
              </a:ext>
            </a:extLst>
          </p:cNvPr>
          <p:cNvSpPr/>
          <p:nvPr/>
        </p:nvSpPr>
        <p:spPr>
          <a:xfrm>
            <a:off x="5199966" y="5092926"/>
            <a:ext cx="6096000" cy="646331"/>
          </a:xfrm>
          <a:prstGeom prst="rect">
            <a:avLst/>
          </a:prstGeom>
        </p:spPr>
        <p:txBody>
          <a:bodyPr>
            <a:spAutoFit/>
          </a:bodyPr>
          <a:lstStyle/>
          <a:p>
            <a:r>
              <a:rPr lang="en-US" altLang="zh-CN" dirty="0">
                <a:solidFill>
                  <a:srgbClr val="333333"/>
                </a:solidFill>
                <a:latin typeface="arial" panose="020B0604020202020204" pitchFamily="34" charset="0"/>
              </a:rPr>
              <a:t>2019</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21</a:t>
            </a:r>
            <a:r>
              <a:rPr lang="zh-CN" altLang="en-US" dirty="0">
                <a:solidFill>
                  <a:srgbClr val="333333"/>
                </a:solidFill>
                <a:latin typeface="arial" panose="020B0604020202020204" pitchFamily="34" charset="0"/>
              </a:rPr>
              <a:t>日，卫计委发布关于“基因编辑婴儿事件”调查结果的回应</a:t>
            </a:r>
            <a:endParaRPr lang="zh-CN" altLang="en-US" dirty="0"/>
          </a:p>
        </p:txBody>
      </p:sp>
      <p:sp>
        <p:nvSpPr>
          <p:cNvPr id="19" name="矩形 18">
            <a:extLst>
              <a:ext uri="{FF2B5EF4-FFF2-40B4-BE49-F238E27FC236}">
                <a16:creationId xmlns:a16="http://schemas.microsoft.com/office/drawing/2014/main" id="{DECC3110-BD52-4225-8B32-C64DAFD4923A}"/>
              </a:ext>
            </a:extLst>
          </p:cNvPr>
          <p:cNvSpPr/>
          <p:nvPr/>
        </p:nvSpPr>
        <p:spPr>
          <a:xfrm>
            <a:off x="5181553" y="5739257"/>
            <a:ext cx="4655955" cy="369332"/>
          </a:xfrm>
          <a:prstGeom prst="rect">
            <a:avLst/>
          </a:prstGeom>
        </p:spPr>
        <p:txBody>
          <a:bodyPr wrap="none">
            <a:spAutoFit/>
          </a:bodyPr>
          <a:lstStyle/>
          <a:p>
            <a:r>
              <a:rPr lang="en-US" altLang="zh-CN" dirty="0">
                <a:solidFill>
                  <a:srgbClr val="333333"/>
                </a:solidFill>
                <a:latin typeface="arial" panose="020B0604020202020204" pitchFamily="34" charset="0"/>
              </a:rPr>
              <a:t>2018</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11</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27</a:t>
            </a:r>
            <a:r>
              <a:rPr lang="zh-CN" altLang="en-US" dirty="0">
                <a:solidFill>
                  <a:srgbClr val="333333"/>
                </a:solidFill>
                <a:latin typeface="arial" panose="020B0604020202020204" pitchFamily="34" charset="0"/>
              </a:rPr>
              <a:t>日，科技部副部长徐南平回应</a:t>
            </a:r>
            <a:endParaRPr lang="zh-CN" altLang="en-US" dirty="0"/>
          </a:p>
        </p:txBody>
      </p:sp>
      <p:sp>
        <p:nvSpPr>
          <p:cNvPr id="20" name="矩形 19">
            <a:extLst>
              <a:ext uri="{FF2B5EF4-FFF2-40B4-BE49-F238E27FC236}">
                <a16:creationId xmlns:a16="http://schemas.microsoft.com/office/drawing/2014/main" id="{F73AB521-15BB-47D9-A525-B6E4510B2725}"/>
              </a:ext>
            </a:extLst>
          </p:cNvPr>
          <p:cNvSpPr/>
          <p:nvPr/>
        </p:nvSpPr>
        <p:spPr>
          <a:xfrm>
            <a:off x="5204477" y="6108589"/>
            <a:ext cx="3621504" cy="369332"/>
          </a:xfrm>
          <a:prstGeom prst="rect">
            <a:avLst/>
          </a:prstGeom>
        </p:spPr>
        <p:txBody>
          <a:bodyPr wrap="none">
            <a:spAutoFit/>
          </a:bodyPr>
          <a:lstStyle/>
          <a:p>
            <a:r>
              <a:rPr lang="en-US" altLang="zh-CN" dirty="0">
                <a:solidFill>
                  <a:srgbClr val="333333"/>
                </a:solidFill>
                <a:latin typeface="arial" panose="020B0604020202020204" pitchFamily="34" charset="0"/>
              </a:rPr>
              <a:t>2019</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1</a:t>
            </a:r>
            <a:r>
              <a:rPr lang="zh-CN" altLang="en-US" dirty="0">
                <a:solidFill>
                  <a:srgbClr val="333333"/>
                </a:solidFill>
                <a:latin typeface="arial" panose="020B0604020202020204" pitchFamily="34" charset="0"/>
              </a:rPr>
              <a:t>月</a:t>
            </a:r>
            <a:r>
              <a:rPr lang="en-US" altLang="zh-CN" dirty="0">
                <a:solidFill>
                  <a:srgbClr val="333333"/>
                </a:solidFill>
                <a:latin typeface="arial" panose="020B0604020202020204" pitchFamily="34" charset="0"/>
              </a:rPr>
              <a:t>21</a:t>
            </a:r>
            <a:r>
              <a:rPr lang="zh-CN" altLang="en-US" dirty="0">
                <a:solidFill>
                  <a:srgbClr val="333333"/>
                </a:solidFill>
                <a:latin typeface="arial" panose="020B0604020202020204" pitchFamily="34" charset="0"/>
              </a:rPr>
              <a:t>日，科技部官网回应</a:t>
            </a:r>
            <a:endParaRPr lang="zh-CN" altLang="en-US" dirty="0"/>
          </a:p>
        </p:txBody>
      </p:sp>
      <p:sp>
        <p:nvSpPr>
          <p:cNvPr id="21" name="矩形 20">
            <a:extLst>
              <a:ext uri="{FF2B5EF4-FFF2-40B4-BE49-F238E27FC236}">
                <a16:creationId xmlns:a16="http://schemas.microsoft.com/office/drawing/2014/main" id="{CC9F1FAB-8D0F-48FA-8B68-64AEDFA8E7E1}"/>
              </a:ext>
            </a:extLst>
          </p:cNvPr>
          <p:cNvSpPr/>
          <p:nvPr/>
        </p:nvSpPr>
        <p:spPr>
          <a:xfrm>
            <a:off x="0" y="6488668"/>
            <a:ext cx="12288982" cy="400110"/>
          </a:xfrm>
          <a:prstGeom prst="rect">
            <a:avLst/>
          </a:prstGeom>
        </p:spPr>
        <p:txBody>
          <a:bodyPr wrap="square">
            <a:spAutoFit/>
          </a:bodyPr>
          <a:lstStyle/>
          <a:p>
            <a:r>
              <a:rPr lang="zh-CN" altLang="en-US" sz="2000" b="1" dirty="0">
                <a:solidFill>
                  <a:srgbClr val="333333"/>
                </a:solidFill>
                <a:latin typeface="arial" panose="020B0604020202020204" pitchFamily="34" charset="0"/>
              </a:rPr>
              <a:t>并表示下一步将与有关部门一道，共同推动完善相关法律法规，健全包括生命科学在内的科研伦理审查制度。</a:t>
            </a:r>
            <a:endParaRPr lang="zh-CN" altLang="en-US" sz="2000" b="1" dirty="0"/>
          </a:p>
        </p:txBody>
      </p:sp>
      <p:cxnSp>
        <p:nvCxnSpPr>
          <p:cNvPr id="23" name="直接箭头连接符 22">
            <a:extLst>
              <a:ext uri="{FF2B5EF4-FFF2-40B4-BE49-F238E27FC236}">
                <a16:creationId xmlns:a16="http://schemas.microsoft.com/office/drawing/2014/main" id="{FE426CF3-F844-4A0C-902A-71458C62B610}"/>
              </a:ext>
            </a:extLst>
          </p:cNvPr>
          <p:cNvCxnSpPr>
            <a:stCxn id="12" idx="2"/>
            <a:endCxn id="21" idx="1"/>
          </p:cNvCxnSpPr>
          <p:nvPr/>
        </p:nvCxnSpPr>
        <p:spPr>
          <a:xfrm flipH="1">
            <a:off x="0" y="6242079"/>
            <a:ext cx="4314105" cy="4466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4" name="Picture" descr="Picture"/>
          <p:cNvPicPr>
            <a:picLocks noChangeAspect="1"/>
          </p:cNvPicPr>
          <p:nvPr/>
        </p:nvPicPr>
        <p:blipFill>
          <a:blip r:embed="rId2" cstate="print">
            <a:alphaModFix/>
          </a:blip>
          <a:stretch>
            <a:fillRect/>
          </a:stretch>
        </p:blipFill>
        <p:spPr>
          <a:xfrm>
            <a:off x="8296671" y="-270000"/>
            <a:ext cx="3611953" cy="5411306"/>
          </a:xfrm>
          <a:prstGeom prst="rect">
            <a:avLst/>
          </a:prstGeom>
        </p:spPr>
      </p:pic>
      <p:pic>
        <p:nvPicPr>
          <p:cNvPr id="2337" name="Picture" descr="Picture"/>
          <p:cNvPicPr>
            <a:picLocks noChangeAspect="1"/>
          </p:cNvPicPr>
          <p:nvPr/>
        </p:nvPicPr>
        <p:blipFill>
          <a:blip r:embed="rId3" cstate="print">
            <a:alphaModFix/>
          </a:blip>
          <a:stretch>
            <a:fillRect/>
          </a:stretch>
        </p:blipFill>
        <p:spPr>
          <a:xfrm>
            <a:off x="430074" y="411133"/>
            <a:ext cx="590879" cy="590879"/>
          </a:xfrm>
          <a:prstGeom prst="rect">
            <a:avLst/>
          </a:prstGeom>
        </p:spPr>
      </p:pic>
      <p:sp>
        <p:nvSpPr>
          <p:cNvPr id="3" name="矩形 2">
            <a:extLst>
              <a:ext uri="{FF2B5EF4-FFF2-40B4-BE49-F238E27FC236}">
                <a16:creationId xmlns:a16="http://schemas.microsoft.com/office/drawing/2014/main" id="{2E67120C-9782-43E1-AFD1-A1DB0A90CCAA}"/>
              </a:ext>
            </a:extLst>
          </p:cNvPr>
          <p:cNvSpPr/>
          <p:nvPr/>
        </p:nvSpPr>
        <p:spPr>
          <a:xfrm>
            <a:off x="1220844" y="478792"/>
            <a:ext cx="3996607" cy="523220"/>
          </a:xfrm>
          <a:prstGeom prst="rect">
            <a:avLst/>
          </a:prstGeom>
        </p:spPr>
        <p:txBody>
          <a:bodyPr wrap="none">
            <a:spAutoFit/>
          </a:bodyPr>
          <a:lstStyle/>
          <a:p>
            <a:r>
              <a:rPr lang="zh-CN" altLang="en-US" sz="2800" dirty="0">
                <a:latin typeface="华文新魏" panose="02010800040101010101" pitchFamily="2" charset="-122"/>
                <a:ea typeface="华文新魏" panose="02010800040101010101" pitchFamily="2" charset="-122"/>
              </a:rPr>
              <a:t>微博</a:t>
            </a:r>
            <a:r>
              <a:rPr lang="en-US" altLang="zh-CN" sz="2800" dirty="0">
                <a:latin typeface="华文新魏" panose="02010800040101010101" pitchFamily="2" charset="-122"/>
                <a:ea typeface="华文新魏" panose="02010800040101010101" pitchFamily="2" charset="-122"/>
              </a:rPr>
              <a:t>-</a:t>
            </a:r>
            <a:r>
              <a:rPr lang="zh-CN" altLang="en-US" sz="2800" dirty="0">
                <a:latin typeface="华文新魏" panose="02010800040101010101" pitchFamily="2" charset="-122"/>
                <a:ea typeface="华文新魏" panose="02010800040101010101" pitchFamily="2" charset="-122"/>
              </a:rPr>
              <a:t>基因编辑婴儿</a:t>
            </a:r>
            <a:r>
              <a:rPr lang="en-US" altLang="zh-CN" sz="2800" dirty="0">
                <a:latin typeface="华文新魏" panose="02010800040101010101" pitchFamily="2" charset="-122"/>
                <a:ea typeface="华文新魏" panose="02010800040101010101" pitchFamily="2" charset="-122"/>
              </a:rPr>
              <a:t>-</a:t>
            </a:r>
            <a:r>
              <a:rPr lang="zh-CN" altLang="en-US" sz="2800" dirty="0">
                <a:latin typeface="华文新魏" panose="02010800040101010101" pitchFamily="2" charset="-122"/>
                <a:ea typeface="华文新魏" panose="02010800040101010101" pitchFamily="2" charset="-122"/>
              </a:rPr>
              <a:t>话题</a:t>
            </a:r>
          </a:p>
        </p:txBody>
      </p:sp>
      <p:pic>
        <p:nvPicPr>
          <p:cNvPr id="4" name="图片 3">
            <a:extLst>
              <a:ext uri="{FF2B5EF4-FFF2-40B4-BE49-F238E27FC236}">
                <a16:creationId xmlns:a16="http://schemas.microsoft.com/office/drawing/2014/main" id="{3D8966E6-AEC8-4AC7-A16C-28872AEAE5F2}"/>
              </a:ext>
            </a:extLst>
          </p:cNvPr>
          <p:cNvPicPr>
            <a:picLocks noChangeAspect="1"/>
          </p:cNvPicPr>
          <p:nvPr/>
        </p:nvPicPr>
        <p:blipFill>
          <a:blip r:embed="rId4"/>
          <a:stretch>
            <a:fillRect/>
          </a:stretch>
        </p:blipFill>
        <p:spPr>
          <a:xfrm>
            <a:off x="1020953" y="1002011"/>
            <a:ext cx="8621811" cy="8565027"/>
          </a:xfrm>
          <a:prstGeom prst="rect">
            <a:avLst/>
          </a:prstGeom>
        </p:spPr>
      </p:pic>
    </p:spTree>
    <p:extLst>
      <p:ext uri="{BB962C8B-B14F-4D97-AF65-F5344CB8AC3E}">
        <p14:creationId xmlns:p14="http://schemas.microsoft.com/office/powerpoint/2010/main" val="2429039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829CAE7-778B-46CB-A640-831791CF92BC}"/>
              </a:ext>
            </a:extLst>
          </p:cNvPr>
          <p:cNvPicPr>
            <a:picLocks noChangeAspect="1"/>
          </p:cNvPicPr>
          <p:nvPr/>
        </p:nvPicPr>
        <p:blipFill>
          <a:blip r:embed="rId2"/>
          <a:stretch>
            <a:fillRect/>
          </a:stretch>
        </p:blipFill>
        <p:spPr>
          <a:xfrm>
            <a:off x="0" y="101600"/>
            <a:ext cx="12192000" cy="6654800"/>
          </a:xfrm>
          <a:prstGeom prst="rect">
            <a:avLst/>
          </a:prstGeom>
        </p:spPr>
      </p:pic>
    </p:spTree>
    <p:extLst>
      <p:ext uri="{BB962C8B-B14F-4D97-AF65-F5344CB8AC3E}">
        <p14:creationId xmlns:p14="http://schemas.microsoft.com/office/powerpoint/2010/main" val="1519886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FFF75C1-96EC-49B6-BE7E-B54C94651A04}"/>
              </a:ext>
            </a:extLst>
          </p:cNvPr>
          <p:cNvPicPr>
            <a:picLocks noChangeAspect="1"/>
          </p:cNvPicPr>
          <p:nvPr/>
        </p:nvPicPr>
        <p:blipFill>
          <a:blip r:embed="rId2"/>
          <a:stretch>
            <a:fillRect/>
          </a:stretch>
        </p:blipFill>
        <p:spPr>
          <a:xfrm>
            <a:off x="0" y="540611"/>
            <a:ext cx="12192000" cy="5776777"/>
          </a:xfrm>
          <a:prstGeom prst="rect">
            <a:avLst/>
          </a:prstGeom>
        </p:spPr>
      </p:pic>
    </p:spTree>
    <p:extLst>
      <p:ext uri="{BB962C8B-B14F-4D97-AF65-F5344CB8AC3E}">
        <p14:creationId xmlns:p14="http://schemas.microsoft.com/office/powerpoint/2010/main" val="659624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4" name="Picture" descr="Picture"/>
          <p:cNvPicPr>
            <a:picLocks noChangeAspect="1"/>
          </p:cNvPicPr>
          <p:nvPr/>
        </p:nvPicPr>
        <p:blipFill>
          <a:blip r:embed="rId2" cstate="print">
            <a:alphaModFix/>
          </a:blip>
          <a:stretch>
            <a:fillRect/>
          </a:stretch>
        </p:blipFill>
        <p:spPr>
          <a:xfrm>
            <a:off x="8177343" y="1629547"/>
            <a:ext cx="3744409" cy="4487951"/>
          </a:xfrm>
          <a:prstGeom prst="rect">
            <a:avLst/>
          </a:prstGeom>
        </p:spPr>
      </p:pic>
      <p:pic>
        <p:nvPicPr>
          <p:cNvPr id="1402" name="Picture" descr="Picture"/>
          <p:cNvPicPr>
            <a:picLocks noChangeAspect="1"/>
          </p:cNvPicPr>
          <p:nvPr/>
        </p:nvPicPr>
        <p:blipFill>
          <a:blip r:embed="rId3" cstate="print">
            <a:alphaModFix/>
          </a:blip>
          <a:stretch>
            <a:fillRect/>
          </a:stretch>
        </p:blipFill>
        <p:spPr>
          <a:xfrm>
            <a:off x="10276205" y="983976"/>
            <a:ext cx="1407256" cy="1291142"/>
          </a:xfrm>
          <a:prstGeom prst="rect">
            <a:avLst/>
          </a:prstGeom>
        </p:spPr>
      </p:pic>
      <p:pic>
        <p:nvPicPr>
          <p:cNvPr id="1871" name="Picture" descr="Picture"/>
          <p:cNvPicPr>
            <a:picLocks noChangeAspect="1"/>
          </p:cNvPicPr>
          <p:nvPr/>
        </p:nvPicPr>
        <p:blipFill>
          <a:blip r:embed="rId4" cstate="print">
            <a:alphaModFix/>
          </a:blip>
          <a:stretch>
            <a:fillRect/>
          </a:stretch>
        </p:blipFill>
        <p:spPr>
          <a:xfrm>
            <a:off x="9918234" y="641414"/>
            <a:ext cx="573312" cy="573312"/>
          </a:xfrm>
          <a:prstGeom prst="rect">
            <a:avLst/>
          </a:prstGeom>
        </p:spPr>
      </p:pic>
      <p:sp>
        <p:nvSpPr>
          <p:cNvPr id="4" name="矩形 3">
            <a:extLst>
              <a:ext uri="{FF2B5EF4-FFF2-40B4-BE49-F238E27FC236}">
                <a16:creationId xmlns:a16="http://schemas.microsoft.com/office/drawing/2014/main" id="{9384CC56-B1AB-4D7A-94E6-BB78C1441EFC}"/>
              </a:ext>
            </a:extLst>
          </p:cNvPr>
          <p:cNvSpPr/>
          <p:nvPr/>
        </p:nvSpPr>
        <p:spPr>
          <a:xfrm>
            <a:off x="371643" y="287471"/>
            <a:ext cx="2749471" cy="707886"/>
          </a:xfrm>
          <a:prstGeom prst="rect">
            <a:avLst/>
          </a:prstGeom>
        </p:spPr>
        <p:txBody>
          <a:bodyPr wrap="none">
            <a:spAutoFit/>
          </a:bodyPr>
          <a:lstStyle/>
          <a:p>
            <a:r>
              <a:rPr lang="zh-CN" altLang="en-US" sz="4000" dirty="0">
                <a:latin typeface="华文新魏" panose="02010800040101010101" pitchFamily="2" charset="-122"/>
                <a:ea typeface="华文新魏" panose="02010800040101010101" pitchFamily="2" charset="-122"/>
              </a:rPr>
              <a:t>提炼的主题</a:t>
            </a:r>
          </a:p>
        </p:txBody>
      </p:sp>
      <p:sp>
        <p:nvSpPr>
          <p:cNvPr id="5" name="矩形 4">
            <a:extLst>
              <a:ext uri="{FF2B5EF4-FFF2-40B4-BE49-F238E27FC236}">
                <a16:creationId xmlns:a16="http://schemas.microsoft.com/office/drawing/2014/main" id="{17EFCFF9-44F9-4FF2-850E-951AA88AA342}"/>
              </a:ext>
            </a:extLst>
          </p:cNvPr>
          <p:cNvSpPr/>
          <p:nvPr/>
        </p:nvSpPr>
        <p:spPr>
          <a:xfrm>
            <a:off x="1521720" y="2958805"/>
            <a:ext cx="1210588" cy="707886"/>
          </a:xfrm>
          <a:prstGeom prst="rect">
            <a:avLst/>
          </a:prstGeom>
        </p:spPr>
        <p:txBody>
          <a:bodyPr wrap="none">
            <a:spAutoFit/>
          </a:bodyPr>
          <a:lstStyle/>
          <a:p>
            <a:r>
              <a:rPr lang="zh-CN" altLang="en-US" sz="4000" dirty="0">
                <a:latin typeface="华文新魏" panose="02010800040101010101" pitchFamily="2" charset="-122"/>
                <a:ea typeface="华文新魏" panose="02010800040101010101" pitchFamily="2" charset="-122"/>
              </a:rPr>
              <a:t>反对</a:t>
            </a:r>
          </a:p>
        </p:txBody>
      </p:sp>
      <p:sp>
        <p:nvSpPr>
          <p:cNvPr id="6" name="矩形 5">
            <a:extLst>
              <a:ext uri="{FF2B5EF4-FFF2-40B4-BE49-F238E27FC236}">
                <a16:creationId xmlns:a16="http://schemas.microsoft.com/office/drawing/2014/main" id="{E5066E0F-2C76-474B-8DBA-4BAA604D515F}"/>
              </a:ext>
            </a:extLst>
          </p:cNvPr>
          <p:cNvSpPr/>
          <p:nvPr/>
        </p:nvSpPr>
        <p:spPr>
          <a:xfrm>
            <a:off x="3055340" y="4105486"/>
            <a:ext cx="2236510" cy="707886"/>
          </a:xfrm>
          <a:prstGeom prst="rect">
            <a:avLst/>
          </a:prstGeom>
        </p:spPr>
        <p:txBody>
          <a:bodyPr wrap="none">
            <a:spAutoFit/>
          </a:bodyPr>
          <a:lstStyle/>
          <a:p>
            <a:r>
              <a:rPr lang="zh-CN" altLang="en-US" sz="4000" dirty="0">
                <a:latin typeface="华文新魏" panose="02010800040101010101" pitchFamily="2" charset="-122"/>
                <a:ea typeface="华文新魏" panose="02010800040101010101" pitchFamily="2" charset="-122"/>
              </a:rPr>
              <a:t>关注婴儿</a:t>
            </a:r>
          </a:p>
        </p:txBody>
      </p:sp>
      <p:sp>
        <p:nvSpPr>
          <p:cNvPr id="7" name="矩形 6">
            <a:extLst>
              <a:ext uri="{FF2B5EF4-FFF2-40B4-BE49-F238E27FC236}">
                <a16:creationId xmlns:a16="http://schemas.microsoft.com/office/drawing/2014/main" id="{F21CDF81-EB53-4D57-B631-F6DB6473EE43}"/>
              </a:ext>
            </a:extLst>
          </p:cNvPr>
          <p:cNvSpPr/>
          <p:nvPr/>
        </p:nvSpPr>
        <p:spPr>
          <a:xfrm>
            <a:off x="3054092" y="2932473"/>
            <a:ext cx="2236510" cy="707886"/>
          </a:xfrm>
          <a:prstGeom prst="rect">
            <a:avLst/>
          </a:prstGeom>
        </p:spPr>
        <p:txBody>
          <a:bodyPr wrap="none">
            <a:spAutoFit/>
          </a:bodyPr>
          <a:lstStyle/>
          <a:p>
            <a:r>
              <a:rPr lang="zh-CN" altLang="en-US" sz="4000" dirty="0">
                <a:latin typeface="华文新魏" panose="02010800040101010101" pitchFamily="2" charset="-122"/>
                <a:ea typeface="华文新魏" panose="02010800040101010101" pitchFamily="2" charset="-122"/>
              </a:rPr>
              <a:t>侵犯人权</a:t>
            </a:r>
          </a:p>
        </p:txBody>
      </p:sp>
      <p:sp>
        <p:nvSpPr>
          <p:cNvPr id="8" name="矩形 7">
            <a:extLst>
              <a:ext uri="{FF2B5EF4-FFF2-40B4-BE49-F238E27FC236}">
                <a16:creationId xmlns:a16="http://schemas.microsoft.com/office/drawing/2014/main" id="{B788F7DE-A81F-4E4B-903F-06EAE3EE9D1A}"/>
              </a:ext>
            </a:extLst>
          </p:cNvPr>
          <p:cNvSpPr/>
          <p:nvPr/>
        </p:nvSpPr>
        <p:spPr>
          <a:xfrm>
            <a:off x="5552027" y="2958805"/>
            <a:ext cx="2236510" cy="707886"/>
          </a:xfrm>
          <a:prstGeom prst="rect">
            <a:avLst/>
          </a:prstGeom>
        </p:spPr>
        <p:txBody>
          <a:bodyPr wrap="none">
            <a:spAutoFit/>
          </a:bodyPr>
          <a:lstStyle/>
          <a:p>
            <a:r>
              <a:rPr lang="zh-CN" altLang="en-US" sz="4000" dirty="0">
                <a:latin typeface="华文新魏" panose="02010800040101010101" pitchFamily="2" charset="-122"/>
                <a:ea typeface="华文新魏" panose="02010800040101010101" pitchFamily="2" charset="-122"/>
              </a:rPr>
              <a:t>道德沦丧</a:t>
            </a:r>
          </a:p>
        </p:txBody>
      </p:sp>
      <p:sp>
        <p:nvSpPr>
          <p:cNvPr id="9" name="矩形 8">
            <a:extLst>
              <a:ext uri="{FF2B5EF4-FFF2-40B4-BE49-F238E27FC236}">
                <a16:creationId xmlns:a16="http://schemas.microsoft.com/office/drawing/2014/main" id="{A65B8C59-43CF-4713-B1EB-B2D6FDCF25FE}"/>
              </a:ext>
            </a:extLst>
          </p:cNvPr>
          <p:cNvSpPr/>
          <p:nvPr/>
        </p:nvSpPr>
        <p:spPr>
          <a:xfrm>
            <a:off x="3121114" y="1629547"/>
            <a:ext cx="2236510" cy="707886"/>
          </a:xfrm>
          <a:prstGeom prst="rect">
            <a:avLst/>
          </a:prstGeom>
        </p:spPr>
        <p:txBody>
          <a:bodyPr wrap="none">
            <a:spAutoFit/>
          </a:bodyPr>
          <a:lstStyle/>
          <a:p>
            <a:r>
              <a:rPr lang="zh-CN" altLang="en-US" sz="4000" dirty="0">
                <a:latin typeface="华文新魏" panose="02010800040101010101" pitchFamily="2" charset="-122"/>
                <a:ea typeface="华文新魏" panose="02010800040101010101" pitchFamily="2" charset="-122"/>
              </a:rPr>
              <a:t>科技进步</a:t>
            </a:r>
          </a:p>
        </p:txBody>
      </p:sp>
      <p:sp>
        <p:nvSpPr>
          <p:cNvPr id="13" name="矩形 12">
            <a:extLst>
              <a:ext uri="{FF2B5EF4-FFF2-40B4-BE49-F238E27FC236}">
                <a16:creationId xmlns:a16="http://schemas.microsoft.com/office/drawing/2014/main" id="{EA077E24-FB4D-4AA3-B7F4-AAD5FEB88572}"/>
              </a:ext>
            </a:extLst>
          </p:cNvPr>
          <p:cNvSpPr/>
          <p:nvPr/>
        </p:nvSpPr>
        <p:spPr>
          <a:xfrm>
            <a:off x="7968380" y="2928504"/>
            <a:ext cx="2236510" cy="707886"/>
          </a:xfrm>
          <a:prstGeom prst="rect">
            <a:avLst/>
          </a:prstGeom>
        </p:spPr>
        <p:txBody>
          <a:bodyPr wrap="none">
            <a:spAutoFit/>
          </a:bodyPr>
          <a:lstStyle/>
          <a:p>
            <a:r>
              <a:rPr lang="zh-CN" altLang="en-US" sz="4000" dirty="0">
                <a:latin typeface="华文新魏" panose="02010800040101010101" pitchFamily="2" charset="-122"/>
                <a:ea typeface="华文新魏" panose="02010800040101010101" pitchFamily="2" charset="-122"/>
              </a:rPr>
              <a:t>法律处罚</a:t>
            </a:r>
          </a:p>
        </p:txBody>
      </p:sp>
      <p:sp>
        <p:nvSpPr>
          <p:cNvPr id="14" name="矩形 13">
            <a:extLst>
              <a:ext uri="{FF2B5EF4-FFF2-40B4-BE49-F238E27FC236}">
                <a16:creationId xmlns:a16="http://schemas.microsoft.com/office/drawing/2014/main" id="{55526683-BB72-44CE-AD1E-90CA6B862108}"/>
              </a:ext>
            </a:extLst>
          </p:cNvPr>
          <p:cNvSpPr/>
          <p:nvPr/>
        </p:nvSpPr>
        <p:spPr>
          <a:xfrm>
            <a:off x="5552027" y="1638351"/>
            <a:ext cx="2236510" cy="707886"/>
          </a:xfrm>
          <a:prstGeom prst="rect">
            <a:avLst/>
          </a:prstGeom>
        </p:spPr>
        <p:txBody>
          <a:bodyPr wrap="none">
            <a:spAutoFit/>
          </a:bodyPr>
          <a:lstStyle/>
          <a:p>
            <a:r>
              <a:rPr lang="zh-CN" altLang="en-US" sz="4000" dirty="0">
                <a:latin typeface="华文新魏" panose="02010800040101010101" pitchFamily="2" charset="-122"/>
                <a:ea typeface="华文新魏" panose="02010800040101010101" pitchFamily="2" charset="-122"/>
              </a:rPr>
              <a:t>人类福音</a:t>
            </a:r>
          </a:p>
        </p:txBody>
      </p:sp>
      <p:sp>
        <p:nvSpPr>
          <p:cNvPr id="15" name="矩形 14">
            <a:extLst>
              <a:ext uri="{FF2B5EF4-FFF2-40B4-BE49-F238E27FC236}">
                <a16:creationId xmlns:a16="http://schemas.microsoft.com/office/drawing/2014/main" id="{F1C416A3-37D2-4CB4-96D2-A9A5176E33C2}"/>
              </a:ext>
            </a:extLst>
          </p:cNvPr>
          <p:cNvSpPr/>
          <p:nvPr/>
        </p:nvSpPr>
        <p:spPr>
          <a:xfrm>
            <a:off x="1521720" y="4176507"/>
            <a:ext cx="1210588" cy="707886"/>
          </a:xfrm>
          <a:prstGeom prst="rect">
            <a:avLst/>
          </a:prstGeom>
        </p:spPr>
        <p:txBody>
          <a:bodyPr wrap="none">
            <a:spAutoFit/>
          </a:bodyPr>
          <a:lstStyle/>
          <a:p>
            <a:r>
              <a:rPr lang="zh-CN" altLang="en-US" sz="4000" dirty="0">
                <a:latin typeface="华文新魏" panose="02010800040101010101" pitchFamily="2" charset="-122"/>
                <a:ea typeface="华文新魏" panose="02010800040101010101" pitchFamily="2" charset="-122"/>
              </a:rPr>
              <a:t>其他</a:t>
            </a:r>
          </a:p>
        </p:txBody>
      </p:sp>
      <p:sp>
        <p:nvSpPr>
          <p:cNvPr id="16" name="矩形 15">
            <a:extLst>
              <a:ext uri="{FF2B5EF4-FFF2-40B4-BE49-F238E27FC236}">
                <a16:creationId xmlns:a16="http://schemas.microsoft.com/office/drawing/2014/main" id="{93199FB5-CDA2-4CEF-BB5D-BAF1307DD3CF}"/>
              </a:ext>
            </a:extLst>
          </p:cNvPr>
          <p:cNvSpPr/>
          <p:nvPr/>
        </p:nvSpPr>
        <p:spPr>
          <a:xfrm>
            <a:off x="1521720" y="1638351"/>
            <a:ext cx="1210588" cy="707886"/>
          </a:xfrm>
          <a:prstGeom prst="rect">
            <a:avLst/>
          </a:prstGeom>
        </p:spPr>
        <p:txBody>
          <a:bodyPr wrap="none">
            <a:spAutoFit/>
          </a:bodyPr>
          <a:lstStyle/>
          <a:p>
            <a:r>
              <a:rPr lang="zh-CN" altLang="en-US" sz="4000" dirty="0">
                <a:latin typeface="华文新魏" panose="02010800040101010101" pitchFamily="2" charset="-122"/>
                <a:ea typeface="华文新魏" panose="02010800040101010101" pitchFamily="2" charset="-122"/>
              </a:rPr>
              <a:t>支持</a:t>
            </a:r>
          </a:p>
        </p:txBody>
      </p:sp>
      <p:sp>
        <p:nvSpPr>
          <p:cNvPr id="17" name="矩形 16">
            <a:extLst>
              <a:ext uri="{FF2B5EF4-FFF2-40B4-BE49-F238E27FC236}">
                <a16:creationId xmlns:a16="http://schemas.microsoft.com/office/drawing/2014/main" id="{373D5126-8CF1-46D6-9359-5273765D796B}"/>
              </a:ext>
            </a:extLst>
          </p:cNvPr>
          <p:cNvSpPr/>
          <p:nvPr/>
        </p:nvSpPr>
        <p:spPr>
          <a:xfrm>
            <a:off x="5552027" y="4105485"/>
            <a:ext cx="2236510" cy="707886"/>
          </a:xfrm>
          <a:prstGeom prst="rect">
            <a:avLst/>
          </a:prstGeom>
        </p:spPr>
        <p:txBody>
          <a:bodyPr wrap="none">
            <a:spAutoFit/>
          </a:bodyPr>
          <a:lstStyle/>
          <a:p>
            <a:r>
              <a:rPr lang="zh-CN" altLang="en-US" sz="4000" dirty="0">
                <a:latin typeface="华文新魏" panose="02010800040101010101" pitchFamily="2" charset="-122"/>
                <a:ea typeface="华文新魏" panose="02010800040101010101" pitchFamily="2" charset="-122"/>
              </a:rPr>
              <a:t>法律质疑</a:t>
            </a:r>
          </a:p>
        </p:txBody>
      </p:sp>
    </p:spTree>
    <p:extLst>
      <p:ext uri="{BB962C8B-B14F-4D97-AF65-F5344CB8AC3E}">
        <p14:creationId xmlns:p14="http://schemas.microsoft.com/office/powerpoint/2010/main" val="167209375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724</TotalTime>
  <Words>874</Words>
  <Application>Microsoft Office PowerPoint</Application>
  <PresentationFormat>宽屏</PresentationFormat>
  <Paragraphs>68</Paragraphs>
  <Slides>13</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13</vt:i4>
      </vt:variant>
    </vt:vector>
  </HeadingPairs>
  <TitlesOfParts>
    <vt:vector size="22" baseType="lpstr">
      <vt:lpstr>等线</vt:lpstr>
      <vt:lpstr>等线 Light</vt:lpstr>
      <vt:lpstr>华文楷体</vt:lpstr>
      <vt:lpstr>华文新魏</vt:lpstr>
      <vt:lpstr>Microsoft YaHei</vt:lpstr>
      <vt:lpstr>Arial</vt:lpstr>
      <vt:lpstr>Arial</vt:lpstr>
      <vt:lpstr>Times New Roman</vt:lpstr>
      <vt:lpstr>Office 主题​​</vt:lpstr>
      <vt:lpstr>基于科研社交媒体数据的 科技舆情形成 及 政策影响研究 数据收集阶段</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基于科研社交媒体数据的科技舆情形成及政策影响研究</dc:title>
  <dc:creator>Administrator</dc:creator>
  <cp:lastModifiedBy>黄 宇星罗</cp:lastModifiedBy>
  <cp:revision>42</cp:revision>
  <dcterms:created xsi:type="dcterms:W3CDTF">2020-04-16T09:34:22Z</dcterms:created>
  <dcterms:modified xsi:type="dcterms:W3CDTF">2020-06-28T02:13:50Z</dcterms:modified>
</cp:coreProperties>
</file>

<file path=docProps/thumbnail.jpeg>
</file>